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8" r:id="rId2"/>
  </p:sldMasterIdLst>
  <p:notesMasterIdLst>
    <p:notesMasterId r:id="rId53"/>
  </p:notesMasterIdLst>
  <p:handoutMasterIdLst>
    <p:handoutMasterId r:id="rId54"/>
  </p:handoutMasterIdLst>
  <p:sldIdLst>
    <p:sldId id="256" r:id="rId3"/>
    <p:sldId id="286" r:id="rId4"/>
    <p:sldId id="516" r:id="rId5"/>
    <p:sldId id="398" r:id="rId6"/>
    <p:sldId id="334" r:id="rId7"/>
    <p:sldId id="327" r:id="rId8"/>
    <p:sldId id="344" r:id="rId9"/>
    <p:sldId id="536" r:id="rId10"/>
    <p:sldId id="504" r:id="rId11"/>
    <p:sldId id="303" r:id="rId12"/>
    <p:sldId id="257" r:id="rId13"/>
    <p:sldId id="348" r:id="rId14"/>
    <p:sldId id="258" r:id="rId15"/>
    <p:sldId id="314" r:id="rId16"/>
    <p:sldId id="418" r:id="rId17"/>
    <p:sldId id="374" r:id="rId18"/>
    <p:sldId id="393" r:id="rId19"/>
    <p:sldId id="541" r:id="rId20"/>
    <p:sldId id="260" r:id="rId21"/>
    <p:sldId id="271" r:id="rId22"/>
    <p:sldId id="361" r:id="rId23"/>
    <p:sldId id="261" r:id="rId24"/>
    <p:sldId id="323" r:id="rId25"/>
    <p:sldId id="324" r:id="rId26"/>
    <p:sldId id="531" r:id="rId27"/>
    <p:sldId id="403" r:id="rId28"/>
    <p:sldId id="426" r:id="rId29"/>
    <p:sldId id="304" r:id="rId30"/>
    <p:sldId id="264" r:id="rId31"/>
    <p:sldId id="265" r:id="rId32"/>
    <p:sldId id="429" r:id="rId33"/>
    <p:sldId id="305" r:id="rId34"/>
    <p:sldId id="277" r:id="rId35"/>
    <p:sldId id="306" r:id="rId36"/>
    <p:sldId id="287" r:id="rId37"/>
    <p:sldId id="312" r:id="rId38"/>
    <p:sldId id="409" r:id="rId39"/>
    <p:sldId id="542" r:id="rId40"/>
    <p:sldId id="543" r:id="rId41"/>
    <p:sldId id="544" r:id="rId42"/>
    <p:sldId id="545" r:id="rId43"/>
    <p:sldId id="546" r:id="rId44"/>
    <p:sldId id="547" r:id="rId45"/>
    <p:sldId id="548" r:id="rId46"/>
    <p:sldId id="549" r:id="rId47"/>
    <p:sldId id="550" r:id="rId48"/>
    <p:sldId id="272" r:id="rId49"/>
    <p:sldId id="439" r:id="rId50"/>
    <p:sldId id="379" r:id="rId51"/>
    <p:sldId id="381" r:id="rId5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3020"/>
    <a:srgbClr val="CC0000"/>
    <a:srgbClr val="D39E00"/>
    <a:srgbClr val="EAAF00"/>
    <a:srgbClr val="D43E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89" autoAdjust="0"/>
    <p:restoredTop sz="88920" autoAdjust="0"/>
  </p:normalViewPr>
  <p:slideViewPr>
    <p:cSldViewPr>
      <p:cViewPr varScale="1">
        <p:scale>
          <a:sx n="99" d="100"/>
          <a:sy n="99" d="100"/>
        </p:scale>
        <p:origin x="23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7" tIns="48325" rIns="96647" bIns="48325" rtlCol="0"/>
          <a:lstStyle>
            <a:lvl1pPr algn="l">
              <a:defRPr sz="1300"/>
            </a:lvl1pPr>
          </a:lstStyle>
          <a:p>
            <a:endParaRPr lang="en-US" dirty="0"/>
          </a:p>
        </p:txBody>
      </p:sp>
      <p:sp>
        <p:nvSpPr>
          <p:cNvPr id="3" name="Date Placeholder 2"/>
          <p:cNvSpPr>
            <a:spLocks noGrp="1"/>
          </p:cNvSpPr>
          <p:nvPr>
            <p:ph type="dt" sz="quarter" idx="1"/>
          </p:nvPr>
        </p:nvSpPr>
        <p:spPr>
          <a:xfrm>
            <a:off x="4143588" y="0"/>
            <a:ext cx="3169921" cy="480060"/>
          </a:xfrm>
          <a:prstGeom prst="rect">
            <a:avLst/>
          </a:prstGeom>
        </p:spPr>
        <p:txBody>
          <a:bodyPr vert="horz" lIns="96647" tIns="48325" rIns="96647" bIns="48325" rtlCol="0"/>
          <a:lstStyle>
            <a:lvl1pPr algn="r">
              <a:defRPr sz="1300"/>
            </a:lvl1pPr>
          </a:lstStyle>
          <a:p>
            <a:fld id="{02E02AE0-0748-4C00-A415-D2BC790C434C}" type="datetimeFigureOut">
              <a:rPr lang="en-US" smtClean="0"/>
              <a:pPr/>
              <a:t>5/3/2023</a:t>
            </a:fld>
            <a:endParaRPr lang="en-US" dirty="0"/>
          </a:p>
        </p:txBody>
      </p:sp>
      <p:sp>
        <p:nvSpPr>
          <p:cNvPr id="4" name="Footer Placeholder 3"/>
          <p:cNvSpPr>
            <a:spLocks noGrp="1"/>
          </p:cNvSpPr>
          <p:nvPr>
            <p:ph type="ftr" sz="quarter" idx="2"/>
          </p:nvPr>
        </p:nvSpPr>
        <p:spPr>
          <a:xfrm>
            <a:off x="1" y="9119474"/>
            <a:ext cx="3169921" cy="480060"/>
          </a:xfrm>
          <a:prstGeom prst="rect">
            <a:avLst/>
          </a:prstGeom>
        </p:spPr>
        <p:txBody>
          <a:bodyPr vert="horz" lIns="96647" tIns="48325" rIns="96647" bIns="4832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8" y="9119474"/>
            <a:ext cx="3169921" cy="480060"/>
          </a:xfrm>
          <a:prstGeom prst="rect">
            <a:avLst/>
          </a:prstGeom>
        </p:spPr>
        <p:txBody>
          <a:bodyPr vert="horz" lIns="96647" tIns="48325" rIns="96647" bIns="48325" rtlCol="0" anchor="b"/>
          <a:lstStyle>
            <a:lvl1pPr algn="r">
              <a:defRPr sz="1300"/>
            </a:lvl1pPr>
          </a:lstStyle>
          <a:p>
            <a:fld id="{03793349-1AC1-4D10-90D2-A575CE364CCA}" type="slidenum">
              <a:rPr lang="en-US" smtClean="0"/>
              <a:pPr/>
              <a:t>‹#›</a:t>
            </a:fld>
            <a:endParaRPr lang="en-US" dirty="0"/>
          </a:p>
        </p:txBody>
      </p:sp>
    </p:spTree>
    <p:extLst>
      <p:ext uri="{BB962C8B-B14F-4D97-AF65-F5344CB8AC3E}">
        <p14:creationId xmlns:p14="http://schemas.microsoft.com/office/powerpoint/2010/main" val="3117977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7" tIns="48325" rIns="96647" bIns="48325" rtlCol="0"/>
          <a:lstStyle>
            <a:lvl1pPr algn="l">
              <a:defRPr sz="1300"/>
            </a:lvl1pPr>
          </a:lstStyle>
          <a:p>
            <a:endParaRPr lang="en-US" dirty="0"/>
          </a:p>
        </p:txBody>
      </p:sp>
      <p:sp>
        <p:nvSpPr>
          <p:cNvPr id="3" name="Date Placeholder 2"/>
          <p:cNvSpPr>
            <a:spLocks noGrp="1"/>
          </p:cNvSpPr>
          <p:nvPr>
            <p:ph type="dt" idx="1"/>
          </p:nvPr>
        </p:nvSpPr>
        <p:spPr>
          <a:xfrm>
            <a:off x="4143588" y="0"/>
            <a:ext cx="3169921" cy="480060"/>
          </a:xfrm>
          <a:prstGeom prst="rect">
            <a:avLst/>
          </a:prstGeom>
        </p:spPr>
        <p:txBody>
          <a:bodyPr vert="horz" lIns="96647" tIns="48325" rIns="96647" bIns="48325" rtlCol="0"/>
          <a:lstStyle>
            <a:lvl1pPr algn="r">
              <a:defRPr sz="1300"/>
            </a:lvl1pPr>
          </a:lstStyle>
          <a:p>
            <a:fld id="{C0771ECE-41EB-4A17-A5D4-9DC4C44733EE}" type="datetimeFigureOut">
              <a:rPr lang="en-US" smtClean="0"/>
              <a:pPr/>
              <a:t>5/3/2023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5" rIns="96647" bIns="48325" rtlCol="0" anchor="ctr"/>
          <a:lstStyle/>
          <a:p>
            <a:endParaRPr lang="en-US" dirty="0"/>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7" tIns="48325" rIns="96647" bIns="483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4"/>
            <a:ext cx="3169921" cy="480060"/>
          </a:xfrm>
          <a:prstGeom prst="rect">
            <a:avLst/>
          </a:prstGeom>
        </p:spPr>
        <p:txBody>
          <a:bodyPr vert="horz" lIns="96647" tIns="48325" rIns="96647"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4"/>
            <a:ext cx="3169921" cy="480060"/>
          </a:xfrm>
          <a:prstGeom prst="rect">
            <a:avLst/>
          </a:prstGeom>
        </p:spPr>
        <p:txBody>
          <a:bodyPr vert="horz" lIns="96647" tIns="48325" rIns="96647" bIns="48325" rtlCol="0" anchor="b"/>
          <a:lstStyle>
            <a:lvl1pPr algn="r">
              <a:defRPr sz="1300"/>
            </a:lvl1pPr>
          </a:lstStyle>
          <a:p>
            <a:fld id="{C93F92B2-BC2A-404C-BA8B-88E750336FF0}" type="slidenum">
              <a:rPr lang="en-US" smtClean="0"/>
              <a:pPr/>
              <a:t>‹#›</a:t>
            </a:fld>
            <a:endParaRPr lang="en-US" dirty="0"/>
          </a:p>
        </p:txBody>
      </p:sp>
    </p:spTree>
    <p:extLst>
      <p:ext uri="{BB962C8B-B14F-4D97-AF65-F5344CB8AC3E}">
        <p14:creationId xmlns:p14="http://schemas.microsoft.com/office/powerpoint/2010/main" val="33795656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kind of survey questions are needed to answer research questions?</a:t>
            </a:r>
          </a:p>
        </p:txBody>
      </p:sp>
      <p:sp>
        <p:nvSpPr>
          <p:cNvPr id="4" name="Slide Number Placeholder 3"/>
          <p:cNvSpPr>
            <a:spLocks noGrp="1"/>
          </p:cNvSpPr>
          <p:nvPr>
            <p:ph type="sldNum" sz="quarter" idx="10"/>
          </p:nvPr>
        </p:nvSpPr>
        <p:spPr/>
        <p:txBody>
          <a:bodyPr/>
          <a:lstStyle/>
          <a:p>
            <a:fld id="{C93F92B2-BC2A-404C-BA8B-88E750336FF0}" type="slidenum">
              <a:rPr lang="en-US" smtClean="0"/>
              <a:pPr/>
              <a:t>13</a:t>
            </a:fld>
            <a:endParaRPr lang="en-US" dirty="0"/>
          </a:p>
        </p:txBody>
      </p:sp>
    </p:spTree>
    <p:extLst>
      <p:ext uri="{BB962C8B-B14F-4D97-AF65-F5344CB8AC3E}">
        <p14:creationId xmlns:p14="http://schemas.microsoft.com/office/powerpoint/2010/main" val="2184260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What kind of survey questions are needed to answer research questions?</a:t>
            </a:r>
          </a:p>
          <a:p>
            <a:endParaRPr lang="en-US" dirty="0"/>
          </a:p>
          <a:p>
            <a:r>
              <a:rPr lang="en-US" dirty="0"/>
              <a:t>p. 11 (Fowler): “… fundamental premise of the survey research process is that the answers people give can be sued to accurately describe characteristics of the respondents.”</a:t>
            </a:r>
          </a:p>
          <a:p>
            <a:endParaRPr lang="en-US" dirty="0"/>
          </a:p>
          <a:p>
            <a:r>
              <a:rPr lang="en-US" dirty="0"/>
              <a:t>p. 31 “The content of a survey depends on clear definitions of terms because human attributes and feelings vary across theories.”  </a:t>
            </a:r>
          </a:p>
          <a:p>
            <a:endParaRPr lang="en-US" dirty="0"/>
          </a:p>
          <a:p>
            <a:r>
              <a:rPr lang="en-US" dirty="0"/>
              <a:t>p. 35: “The first question should be closely connected to [the survey’s] purpose: objective questions come before subjective ones; move from most familiar to the least familiar, and follow the natural sequence of time; keep questions independent to avoid bias; put relatively easy questions at the end.”  Questions should be in logical order.</a:t>
            </a:r>
          </a:p>
          <a:p>
            <a:endParaRPr lang="en-US" dirty="0"/>
          </a:p>
          <a:p>
            <a:r>
              <a:rPr lang="en-US" dirty="0"/>
              <a:t>Length of survey depends on its purpose – that is, what you need to know and how many questions you ask to get the needed data.</a:t>
            </a:r>
          </a:p>
          <a:p>
            <a:endParaRPr lang="en-US" dirty="0"/>
          </a:p>
          <a:p>
            <a:r>
              <a:rPr lang="en-US" dirty="0"/>
              <a:t>p. 36-37: 1) The survey’s 1</a:t>
            </a:r>
            <a:r>
              <a:rPr lang="en-US" baseline="30000" dirty="0"/>
              <a:t>st</a:t>
            </a:r>
            <a:r>
              <a:rPr lang="en-US" dirty="0"/>
              <a:t> question; 2) Ordering survey questions; 3) Providing transitions.</a:t>
            </a:r>
          </a:p>
          <a:p>
            <a:endParaRPr lang="en-US" dirty="0"/>
          </a:p>
          <a:p>
            <a:r>
              <a:rPr lang="en-US" dirty="0"/>
              <a:t>PERSONAL QUESTIONS:</a:t>
            </a:r>
          </a:p>
          <a:p>
            <a:r>
              <a:rPr lang="en-US" dirty="0"/>
              <a:t>p. 74-75, Fowler:</a:t>
            </a:r>
          </a:p>
          <a:p>
            <a:r>
              <a:rPr lang="en-US" dirty="0"/>
              <a:t>Sensitive information is more accurately reported in self-administered modes than when interviewers ask the question.</a:t>
            </a:r>
          </a:p>
          <a:p>
            <a:r>
              <a:rPr lang="en-US" dirty="0"/>
              <a:t>Researchers sometimes as, about events or behaviors that are difficult to report with accuracy because they extend over a period of time or are quite detailed.  Reporting accuracy may benefit from a chance to consult records or to discuss the questions with others.</a:t>
            </a:r>
          </a:p>
        </p:txBody>
      </p:sp>
      <p:sp>
        <p:nvSpPr>
          <p:cNvPr id="4" name="Slide Number Placeholder 3"/>
          <p:cNvSpPr>
            <a:spLocks noGrp="1"/>
          </p:cNvSpPr>
          <p:nvPr>
            <p:ph type="sldNum" sz="quarter" idx="10"/>
          </p:nvPr>
        </p:nvSpPr>
        <p:spPr/>
        <p:txBody>
          <a:bodyPr/>
          <a:lstStyle/>
          <a:p>
            <a:fld id="{C93F92B2-BC2A-404C-BA8B-88E750336FF0}" type="slidenum">
              <a:rPr lang="en-US" smtClean="0"/>
              <a:pPr/>
              <a:t>14</a:t>
            </a:fld>
            <a:endParaRPr lang="en-US" dirty="0"/>
          </a:p>
        </p:txBody>
      </p:sp>
    </p:spTree>
    <p:extLst>
      <p:ext uri="{BB962C8B-B14F-4D97-AF65-F5344CB8AC3E}">
        <p14:creationId xmlns:p14="http://schemas.microsoft.com/office/powerpoint/2010/main" val="2563605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What kind of survey questions are needed to answer research questions?</a:t>
            </a:r>
          </a:p>
          <a:p>
            <a:endParaRPr lang="en-US" dirty="0"/>
          </a:p>
          <a:p>
            <a:r>
              <a:rPr lang="en-US" dirty="0"/>
              <a:t>p. 11 (Fowler): “… fundamental premise of the survey research process is that the answers people give can be sued to accurately describe characteristics of the respondents.”</a:t>
            </a:r>
          </a:p>
          <a:p>
            <a:endParaRPr lang="en-US" dirty="0"/>
          </a:p>
          <a:p>
            <a:r>
              <a:rPr lang="en-US" dirty="0"/>
              <a:t>p. 31 “The content of a survey depends on clear definitions of terms because human attributes and feelings vary across theories.”  </a:t>
            </a:r>
          </a:p>
          <a:p>
            <a:endParaRPr lang="en-US" dirty="0"/>
          </a:p>
          <a:p>
            <a:r>
              <a:rPr lang="en-US" dirty="0"/>
              <a:t>p. 35: “The first question should be closely connected to [the survey’s] purpose: objective questions come before subjective ones; move from most familiar to the least familiar, and follow the natural sequence of time; keep questions independent to avoid bias; put relatively easy questions at the end.”  Questions should be in logical order.</a:t>
            </a:r>
          </a:p>
          <a:p>
            <a:endParaRPr lang="en-US" dirty="0"/>
          </a:p>
          <a:p>
            <a:r>
              <a:rPr lang="en-US" dirty="0"/>
              <a:t>Length of survey depends on its purpose – that is, what you need to know and how many questions you ask to get the needed data.</a:t>
            </a:r>
          </a:p>
          <a:p>
            <a:endParaRPr lang="en-US" dirty="0"/>
          </a:p>
          <a:p>
            <a:r>
              <a:rPr lang="en-US" dirty="0"/>
              <a:t>p. 36-37: 1) The survey’s 1</a:t>
            </a:r>
            <a:r>
              <a:rPr lang="en-US" baseline="30000" dirty="0"/>
              <a:t>st</a:t>
            </a:r>
            <a:r>
              <a:rPr lang="en-US" dirty="0"/>
              <a:t> question; 2) Ordering survey questions; 3) Providing transitions.</a:t>
            </a:r>
          </a:p>
          <a:p>
            <a:endParaRPr lang="en-US" dirty="0"/>
          </a:p>
          <a:p>
            <a:r>
              <a:rPr lang="en-US" dirty="0"/>
              <a:t>PERSONAL QUESTIONS:</a:t>
            </a:r>
          </a:p>
          <a:p>
            <a:r>
              <a:rPr lang="en-US" dirty="0"/>
              <a:t>p. 74-75, Fowler:</a:t>
            </a:r>
          </a:p>
          <a:p>
            <a:r>
              <a:rPr lang="en-US" dirty="0"/>
              <a:t>Sensitive information is more accurately reported in self-administered modes than when interviewers ask the question.</a:t>
            </a:r>
          </a:p>
          <a:p>
            <a:r>
              <a:rPr lang="en-US" dirty="0"/>
              <a:t>Researchers sometimes as, about events or behaviors that are difficult to report with accuracy because they extend over a period of time or are quite detailed.  Reporting accuracy may benefit from a chance to consult records or to discuss the questions with others.</a:t>
            </a:r>
          </a:p>
        </p:txBody>
      </p:sp>
      <p:sp>
        <p:nvSpPr>
          <p:cNvPr id="4" name="Slide Number Placeholder 3"/>
          <p:cNvSpPr>
            <a:spLocks noGrp="1"/>
          </p:cNvSpPr>
          <p:nvPr>
            <p:ph type="sldNum" sz="quarter" idx="10"/>
          </p:nvPr>
        </p:nvSpPr>
        <p:spPr/>
        <p:txBody>
          <a:bodyPr/>
          <a:lstStyle/>
          <a:p>
            <a:fld id="{C93F92B2-BC2A-404C-BA8B-88E750336FF0}" type="slidenum">
              <a:rPr lang="en-US" smtClean="0"/>
              <a:pPr/>
              <a:t>15</a:t>
            </a:fld>
            <a:endParaRPr lang="en-US" dirty="0"/>
          </a:p>
        </p:txBody>
      </p:sp>
    </p:spTree>
    <p:extLst>
      <p:ext uri="{BB962C8B-B14F-4D97-AF65-F5344CB8AC3E}">
        <p14:creationId xmlns:p14="http://schemas.microsoft.com/office/powerpoint/2010/main" val="3219731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kind of survey questions are needed to answer research questions?</a:t>
            </a:r>
          </a:p>
          <a:p>
            <a:endParaRPr lang="en-US" dirty="0"/>
          </a:p>
          <a:p>
            <a:r>
              <a:rPr lang="en-US" dirty="0"/>
              <a:t>p. 11 (Fowler): “… fundamental premise of</a:t>
            </a:r>
            <a:r>
              <a:rPr lang="en-US" baseline="0" dirty="0"/>
              <a:t> the survey research process is that the answers people give can be sued to accurately describe characteristics of the respondents.”</a:t>
            </a:r>
            <a:endParaRPr lang="en-US" dirty="0"/>
          </a:p>
          <a:p>
            <a:endParaRPr lang="en-US" dirty="0"/>
          </a:p>
          <a:p>
            <a:r>
              <a:rPr lang="en-US" dirty="0"/>
              <a:t>p. 31 “The content of a</a:t>
            </a:r>
            <a:r>
              <a:rPr lang="en-US" baseline="0" dirty="0"/>
              <a:t> survey depends on clear definitions of terms because human attributes and feelings vary across theories.”  </a:t>
            </a:r>
          </a:p>
          <a:p>
            <a:endParaRPr lang="en-US" baseline="0" dirty="0"/>
          </a:p>
          <a:p>
            <a:r>
              <a:rPr lang="en-US" baseline="0" dirty="0"/>
              <a:t>p. 35: “The first question should be closely connected to [the survey’s] purpose: objective questions come before subjective ones; move from most familiar to the least familiar, and follow the natural sequence of time; keep questions independent to avoid bias; put relatively easy questions at the end.”  Questions should be in logical order.</a:t>
            </a:r>
          </a:p>
          <a:p>
            <a:endParaRPr lang="en-US" baseline="0" dirty="0"/>
          </a:p>
          <a:p>
            <a:r>
              <a:rPr lang="en-US" baseline="0" dirty="0"/>
              <a:t>Length of survey depends on its purpose – that is, what you need to know and how many questions you ask to get the needed data.</a:t>
            </a:r>
          </a:p>
          <a:p>
            <a:endParaRPr lang="en-US" baseline="0" dirty="0"/>
          </a:p>
          <a:p>
            <a:r>
              <a:rPr lang="en-US" baseline="0" dirty="0"/>
              <a:t>p. 36-37: 1) The survey’s 1</a:t>
            </a:r>
            <a:r>
              <a:rPr lang="en-US" baseline="30000" dirty="0"/>
              <a:t>st</a:t>
            </a:r>
            <a:r>
              <a:rPr lang="en-US" baseline="0" dirty="0"/>
              <a:t> question; 2) Ordering survey questions; 3) Providing transitions.</a:t>
            </a:r>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16</a:t>
            </a:fld>
            <a:endParaRPr lang="en-US" dirty="0"/>
          </a:p>
        </p:txBody>
      </p:sp>
    </p:spTree>
    <p:extLst>
      <p:ext uri="{BB962C8B-B14F-4D97-AF65-F5344CB8AC3E}">
        <p14:creationId xmlns:p14="http://schemas.microsoft.com/office/powerpoint/2010/main" val="3831985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What kind of survey questions are needed to answer research questions?</a:t>
            </a:r>
          </a:p>
          <a:p>
            <a:endParaRPr lang="en-US" dirty="0"/>
          </a:p>
          <a:p>
            <a:r>
              <a:rPr lang="en-US" dirty="0"/>
              <a:t>p. 11 (Fowler): “… fundamental premise of the survey research process is that the answers people give can be sued to accurately describe characteristics of the respondents.”</a:t>
            </a:r>
          </a:p>
          <a:p>
            <a:endParaRPr lang="en-US" dirty="0"/>
          </a:p>
          <a:p>
            <a:r>
              <a:rPr lang="en-US" dirty="0"/>
              <a:t>p. 31 “The content of a survey depends on clear definitions of terms because human attributes and feelings vary across theories.”  </a:t>
            </a:r>
          </a:p>
          <a:p>
            <a:endParaRPr lang="en-US" dirty="0"/>
          </a:p>
          <a:p>
            <a:r>
              <a:rPr lang="en-US" dirty="0"/>
              <a:t>p. 35: “The first question should be closely connected to [the survey’s] purpose: objective questions come before subjective ones; move from most familiar to the least familiar, and follow the natural sequence of time; keep questions independent to avoid bias; put relatively easy questions at the end.”  Questions should be in logical order.</a:t>
            </a:r>
          </a:p>
          <a:p>
            <a:endParaRPr lang="en-US" dirty="0"/>
          </a:p>
          <a:p>
            <a:r>
              <a:rPr lang="en-US" dirty="0"/>
              <a:t>Length of survey depends on its purpose – that is, what you need to know and how many questions you ask to get the needed data.</a:t>
            </a:r>
          </a:p>
          <a:p>
            <a:endParaRPr lang="en-US" dirty="0"/>
          </a:p>
          <a:p>
            <a:r>
              <a:rPr lang="en-US" dirty="0"/>
              <a:t>p. 36-37: 1) The survey’s 1</a:t>
            </a:r>
            <a:r>
              <a:rPr lang="en-US" baseline="30000" dirty="0"/>
              <a:t>st</a:t>
            </a:r>
            <a:r>
              <a:rPr lang="en-US" dirty="0"/>
              <a:t> question; 2) Ordering survey questions; 3) Providing transitions.</a:t>
            </a:r>
          </a:p>
          <a:p>
            <a:endParaRPr lang="en-US" dirty="0"/>
          </a:p>
          <a:p>
            <a:r>
              <a:rPr lang="en-US" dirty="0"/>
              <a:t>PERSONAL QUESTIONS:</a:t>
            </a:r>
          </a:p>
          <a:p>
            <a:r>
              <a:rPr lang="en-US" dirty="0"/>
              <a:t>p. 74-75, Fowler:</a:t>
            </a:r>
          </a:p>
          <a:p>
            <a:r>
              <a:rPr lang="en-US" dirty="0"/>
              <a:t>Sensitive information is more accurately reported in self-administered modes than when interviewers ask the question.</a:t>
            </a:r>
          </a:p>
          <a:p>
            <a:r>
              <a:rPr lang="en-US" dirty="0"/>
              <a:t>Researchers sometimes as, about events or behaviors that are difficult to report with accuracy because they extend over a period of time or are quite detailed.  Reporting accuracy may benefit from a chance to consult records or to discuss the questions with others.</a:t>
            </a:r>
          </a:p>
        </p:txBody>
      </p:sp>
      <p:sp>
        <p:nvSpPr>
          <p:cNvPr id="4" name="Slide Number Placeholder 3"/>
          <p:cNvSpPr>
            <a:spLocks noGrp="1"/>
          </p:cNvSpPr>
          <p:nvPr>
            <p:ph type="sldNum" sz="quarter" idx="10"/>
          </p:nvPr>
        </p:nvSpPr>
        <p:spPr/>
        <p:txBody>
          <a:bodyPr/>
          <a:lstStyle/>
          <a:p>
            <a:fld id="{C93F92B2-BC2A-404C-BA8B-88E750336FF0}" type="slidenum">
              <a:rPr lang="en-US" smtClean="0"/>
              <a:pPr/>
              <a:t>17</a:t>
            </a:fld>
            <a:endParaRPr lang="en-US" dirty="0"/>
          </a:p>
        </p:txBody>
      </p:sp>
    </p:spTree>
    <p:extLst>
      <p:ext uri="{BB962C8B-B14F-4D97-AF65-F5344CB8AC3E}">
        <p14:creationId xmlns:p14="http://schemas.microsoft.com/office/powerpoint/2010/main" val="2176050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(Re)training</a:t>
            </a:r>
          </a:p>
          <a:p>
            <a:r>
              <a:rPr lang="en-US" dirty="0"/>
              <a:t>Monitoring</a:t>
            </a:r>
            <a:r>
              <a:rPr lang="en-US" baseline="0" dirty="0"/>
              <a:t> telephone interviewers</a:t>
            </a:r>
          </a:p>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18</a:t>
            </a:fld>
            <a:endParaRPr lang="en-US" dirty="0"/>
          </a:p>
        </p:txBody>
      </p:sp>
    </p:spTree>
    <p:extLst>
      <p:ext uri="{BB962C8B-B14F-4D97-AF65-F5344CB8AC3E}">
        <p14:creationId xmlns:p14="http://schemas.microsoft.com/office/powerpoint/2010/main" val="84162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19</a:t>
            </a:fld>
            <a:endParaRPr lang="en-US" dirty="0"/>
          </a:p>
        </p:txBody>
      </p:sp>
    </p:spTree>
    <p:extLst>
      <p:ext uri="{BB962C8B-B14F-4D97-AF65-F5344CB8AC3E}">
        <p14:creationId xmlns:p14="http://schemas.microsoft.com/office/powerpoint/2010/main" val="2042721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21</a:t>
            </a:fld>
            <a:endParaRPr lang="en-US" dirty="0"/>
          </a:p>
        </p:txBody>
      </p:sp>
    </p:spTree>
    <p:extLst>
      <p:ext uri="{BB962C8B-B14F-4D97-AF65-F5344CB8AC3E}">
        <p14:creationId xmlns:p14="http://schemas.microsoft.com/office/powerpoint/2010/main" val="1272720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22</a:t>
            </a:fld>
            <a:endParaRPr lang="en-US" dirty="0"/>
          </a:p>
        </p:txBody>
      </p:sp>
    </p:spTree>
    <p:extLst>
      <p:ext uri="{BB962C8B-B14F-4D97-AF65-F5344CB8AC3E}">
        <p14:creationId xmlns:p14="http://schemas.microsoft.com/office/powerpoint/2010/main" val="3030797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p. 8 (Fowler): “… a large number of survey responses will not increase credibility if the sample is poorly designed, if the rate of response is so low to make the sample unlikely to be representative, or if the interviewers are poorly trained and supervised.”</a:t>
            </a:r>
          </a:p>
          <a:p>
            <a:endParaRPr lang="en-US" dirty="0"/>
          </a:p>
          <a:p>
            <a:r>
              <a:rPr lang="en-US" dirty="0"/>
              <a:t>It mostly matters if you’re going to be running inferential v. descriptive statistics, that we’ll be covering later.</a:t>
            </a:r>
          </a:p>
          <a:p>
            <a:endParaRPr lang="en-US" dirty="0"/>
          </a:p>
          <a:p>
            <a:r>
              <a:rPr lang="en-US" dirty="0"/>
              <a:t>p. 44: The size of the population from which a sample is drawn has virtually no impact on how well that sample is likely to describe the population.  An n=150 will describe a population of 15K or 1.5M with virtually the same degree of accuracy, assuming that all other aspects of the total sample size and other sampling procedures are the same.</a:t>
            </a:r>
          </a:p>
          <a:p>
            <a:endParaRPr lang="en-US" dirty="0"/>
          </a:p>
          <a:p>
            <a:r>
              <a:rPr lang="en-US" dirty="0"/>
              <a:t>The sample size decision, however, like most other design decisions, must be made on a case-by-case basis, with the researchers considering the variety of goals to be achieved by a particular study and taking into account numerous other aspects of the research design. </a:t>
            </a:r>
          </a:p>
          <a:p>
            <a:endParaRPr lang="en-US" dirty="0"/>
          </a:p>
          <a:p>
            <a:r>
              <a:rPr lang="en-US" dirty="0"/>
              <a:t>p. 45: Sample size analysis plan:</a:t>
            </a:r>
          </a:p>
          <a:p>
            <a:pPr marL="228583" indent="-228583">
              <a:buAutoNum type="arabicParenR"/>
            </a:pPr>
            <a:r>
              <a:rPr lang="en-US" dirty="0"/>
              <a:t>Are there subgroups in the total population for which separate estimates are required (e.g., different practice settings?)?</a:t>
            </a:r>
          </a:p>
          <a:p>
            <a:pPr marL="228583" indent="-228583">
              <a:buAutoNum type="arabicParenR"/>
            </a:pPr>
            <a:r>
              <a:rPr lang="en-US" dirty="0"/>
              <a:t>What fraction of the population may fall into each group?</a:t>
            </a:r>
          </a:p>
          <a:p>
            <a:pPr marL="228583" indent="-228583">
              <a:buAutoNum type="arabicParenR"/>
            </a:pPr>
            <a:r>
              <a:rPr lang="en-US" dirty="0"/>
              <a:t>How large of a sample is needed to provide a minimal adequate sample to cover each subgroup?</a:t>
            </a:r>
          </a:p>
          <a:p>
            <a:pPr marL="228583" indent="-228583">
              <a:buAutoNum type="arabicParenR"/>
            </a:pPr>
            <a:r>
              <a:rPr lang="en-US" dirty="0"/>
              <a:t>There is rarely a definite answer as to how large of a sample is needed.  Increasing sample size is only one of the methods of increasing reliability of survey estimates.</a:t>
            </a:r>
          </a:p>
          <a:p>
            <a:pPr marL="228583" indent="-228583"/>
            <a:r>
              <a:rPr lang="en-US" dirty="0"/>
              <a:t>What not to do:</a:t>
            </a:r>
          </a:p>
          <a:p>
            <a:pPr marL="228583" indent="-228583">
              <a:buAutoNum type="arabicParenR"/>
            </a:pPr>
            <a:r>
              <a:rPr lang="en-US" dirty="0"/>
              <a:t>Fraction of the population is never the right way to decide on a sample size (e.g., N=100 therefore sample n=25 (25%));</a:t>
            </a:r>
          </a:p>
          <a:p>
            <a:pPr marL="228583" indent="-228583">
              <a:buAutoNum type="arabicParenR"/>
            </a:pPr>
            <a:r>
              <a:rPr lang="en-US" dirty="0"/>
              <a:t>Saying that a particular sample size is the usual and typical approach to study a population;</a:t>
            </a:r>
          </a:p>
          <a:p>
            <a:pPr marL="228583" indent="-228583">
              <a:buAutoNum type="arabicParenR"/>
            </a:pPr>
            <a:r>
              <a:rPr lang="en-US" dirty="0"/>
              <a:t>Very rare that calculating a desire confidence interval for one variable for an entire population is the determining calculation in how big a sample size be.</a:t>
            </a:r>
          </a:p>
        </p:txBody>
      </p:sp>
      <p:sp>
        <p:nvSpPr>
          <p:cNvPr id="4" name="Slide Number Placeholder 3"/>
          <p:cNvSpPr>
            <a:spLocks noGrp="1"/>
          </p:cNvSpPr>
          <p:nvPr>
            <p:ph type="sldNum" sz="quarter" idx="10"/>
          </p:nvPr>
        </p:nvSpPr>
        <p:spPr/>
        <p:txBody>
          <a:bodyPr/>
          <a:lstStyle/>
          <a:p>
            <a:fld id="{C93F92B2-BC2A-404C-BA8B-88E750336FF0}" type="slidenum">
              <a:rPr lang="en-US" smtClean="0"/>
              <a:pPr/>
              <a:t>23</a:t>
            </a:fld>
            <a:endParaRPr lang="en-US" dirty="0"/>
          </a:p>
        </p:txBody>
      </p:sp>
    </p:spTree>
    <p:extLst>
      <p:ext uri="{BB962C8B-B14F-4D97-AF65-F5344CB8AC3E}">
        <p14:creationId xmlns:p14="http://schemas.microsoft.com/office/powerpoint/2010/main" val="398086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3</a:t>
            </a:fld>
            <a:endParaRPr lang="en-US" dirty="0"/>
          </a:p>
        </p:txBody>
      </p:sp>
    </p:spTree>
    <p:extLst>
      <p:ext uri="{BB962C8B-B14F-4D97-AF65-F5344CB8AC3E}">
        <p14:creationId xmlns:p14="http://schemas.microsoft.com/office/powerpoint/2010/main" val="2871761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24</a:t>
            </a:fld>
            <a:endParaRPr lang="en-US" dirty="0"/>
          </a:p>
        </p:txBody>
      </p:sp>
    </p:spTree>
    <p:extLst>
      <p:ext uri="{BB962C8B-B14F-4D97-AF65-F5344CB8AC3E}">
        <p14:creationId xmlns:p14="http://schemas.microsoft.com/office/powerpoint/2010/main" val="3284226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t>
            </a:r>
            <a:r>
              <a:rPr lang="en-US" baseline="0" dirty="0"/>
              <a:t> 46 (Fowler): sampling and analyzing data from a sample can be fairly straightforward if a good list is used as a sampling frame, if a simple random or systematic sample scheme is used, and if all respondents are selected at the same rate.  </a:t>
            </a:r>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25</a:t>
            </a:fld>
            <a:endParaRPr lang="en-US" dirty="0"/>
          </a:p>
        </p:txBody>
      </p:sp>
    </p:spTree>
    <p:extLst>
      <p:ext uri="{BB962C8B-B14F-4D97-AF65-F5344CB8AC3E}">
        <p14:creationId xmlns:p14="http://schemas.microsoft.com/office/powerpoint/2010/main" val="4221384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a:t>
            </a:r>
            <a:r>
              <a:rPr lang="en-US" baseline="0" dirty="0"/>
              <a:t> 31: “Be sure respondents are in a position to answer the questions.”  “Do not ask for information you will not use.”</a:t>
            </a:r>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29</a:t>
            </a:fld>
            <a:endParaRPr lang="en-US" dirty="0"/>
          </a:p>
        </p:txBody>
      </p:sp>
    </p:spTree>
    <p:extLst>
      <p:ext uri="{BB962C8B-B14F-4D97-AF65-F5344CB8AC3E}">
        <p14:creationId xmlns:p14="http://schemas.microsoft.com/office/powerpoint/2010/main" val="38291777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 18: Coding – “To make</a:t>
            </a:r>
            <a:r>
              <a:rPr lang="en-US" baseline="0" dirty="0"/>
              <a:t> sure you assigned the codes correctly, you may want to establish their reliability.  Are they clear enough so that at least two raters would assign the same code to a given response?”</a:t>
            </a:r>
            <a:br>
              <a:rPr lang="en-US" baseline="0" dirty="0"/>
            </a:br>
            <a:endParaRPr lang="en-US" baseline="0" dirty="0"/>
          </a:p>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30</a:t>
            </a:fld>
            <a:endParaRPr lang="en-US" dirty="0"/>
          </a:p>
        </p:txBody>
      </p:sp>
    </p:spTree>
    <p:extLst>
      <p:ext uri="{BB962C8B-B14F-4D97-AF65-F5344CB8AC3E}">
        <p14:creationId xmlns:p14="http://schemas.microsoft.com/office/powerpoint/2010/main" val="33139353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 18: Coding – “To make</a:t>
            </a:r>
            <a:r>
              <a:rPr lang="en-US" baseline="0" dirty="0"/>
              <a:t> sure you assigned the codes correctly, you may want to establish their reliability.  Are they clear enough so that at least two raters would assign the same code to a given response?”</a:t>
            </a:r>
            <a:br>
              <a:rPr lang="en-US" baseline="0" dirty="0"/>
            </a:br>
            <a:endParaRPr lang="en-US" baseline="0" dirty="0"/>
          </a:p>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31</a:t>
            </a:fld>
            <a:endParaRPr lang="en-US" dirty="0"/>
          </a:p>
        </p:txBody>
      </p:sp>
    </p:spTree>
    <p:extLst>
      <p:ext uri="{BB962C8B-B14F-4D97-AF65-F5344CB8AC3E}">
        <p14:creationId xmlns:p14="http://schemas.microsoft.com/office/powerpoint/2010/main" val="23865146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35</a:t>
            </a:fld>
            <a:endParaRPr lang="en-US" dirty="0"/>
          </a:p>
        </p:txBody>
      </p:sp>
    </p:spTree>
    <p:extLst>
      <p:ext uri="{BB962C8B-B14F-4D97-AF65-F5344CB8AC3E}">
        <p14:creationId xmlns:p14="http://schemas.microsoft.com/office/powerpoint/2010/main" val="31144522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47</a:t>
            </a:fld>
            <a:endParaRPr lang="en-US" dirty="0"/>
          </a:p>
        </p:txBody>
      </p:sp>
    </p:spTree>
    <p:extLst>
      <p:ext uri="{BB962C8B-B14F-4D97-AF65-F5344CB8AC3E}">
        <p14:creationId xmlns:p14="http://schemas.microsoft.com/office/powerpoint/2010/main" val="2639192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49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50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F92B2-BC2A-404C-BA8B-88E750336FF0}" type="slidenum">
              <a:rPr lang="en-US" smtClean="0"/>
              <a:pPr/>
              <a:t>4</a:t>
            </a:fld>
            <a:endParaRPr lang="en-US" dirty="0"/>
          </a:p>
        </p:txBody>
      </p:sp>
    </p:spTree>
    <p:extLst>
      <p:ext uri="{BB962C8B-B14F-4D97-AF65-F5344CB8AC3E}">
        <p14:creationId xmlns:p14="http://schemas.microsoft.com/office/powerpoint/2010/main" val="249648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13D55-571B-E64F-86EC-C87FB0B2EE47}" type="slidenum">
              <a:rPr lang="en-US" smtClean="0"/>
              <a:t>7</a:t>
            </a:fld>
            <a:endParaRPr lang="en-US" dirty="0"/>
          </a:p>
        </p:txBody>
      </p:sp>
    </p:spTree>
    <p:extLst>
      <p:ext uri="{BB962C8B-B14F-4D97-AF65-F5344CB8AC3E}">
        <p14:creationId xmlns:p14="http://schemas.microsoft.com/office/powerpoint/2010/main" val="220746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13D55-571B-E64F-86EC-C87FB0B2EE47}" type="slidenum">
              <a:rPr lang="en-US" smtClean="0"/>
              <a:t>8</a:t>
            </a:fld>
            <a:endParaRPr lang="en-US" dirty="0"/>
          </a:p>
        </p:txBody>
      </p:sp>
    </p:spTree>
    <p:extLst>
      <p:ext uri="{BB962C8B-B14F-4D97-AF65-F5344CB8AC3E}">
        <p14:creationId xmlns:p14="http://schemas.microsoft.com/office/powerpoint/2010/main" val="4066622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 13: Research questions</a:t>
            </a:r>
            <a:r>
              <a:rPr lang="en-US" baseline="0" dirty="0"/>
              <a:t> – what are common research questions for LMSs?</a:t>
            </a:r>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11</a:t>
            </a:fld>
            <a:endParaRPr lang="en-US" dirty="0"/>
          </a:p>
        </p:txBody>
      </p:sp>
    </p:spTree>
    <p:extLst>
      <p:ext uri="{BB962C8B-B14F-4D97-AF65-F5344CB8AC3E}">
        <p14:creationId xmlns:p14="http://schemas.microsoft.com/office/powerpoint/2010/main" val="2081995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3F92B2-BC2A-404C-BA8B-88E750336FF0}" type="slidenum">
              <a:rPr lang="en-US" smtClean="0"/>
              <a:pPr/>
              <a:t>12</a:t>
            </a:fld>
            <a:endParaRPr lang="en-US" dirty="0"/>
          </a:p>
        </p:txBody>
      </p:sp>
    </p:spTree>
    <p:extLst>
      <p:ext uri="{BB962C8B-B14F-4D97-AF65-F5344CB8AC3E}">
        <p14:creationId xmlns:p14="http://schemas.microsoft.com/office/powerpoint/2010/main" val="207408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45A68-FD70-E841-BCEB-81BC8D2C5FD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385BD9B-08D7-754E-8CE1-882550626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B230561-4D16-D14C-AFA9-5477C22EBE26}"/>
              </a:ext>
            </a:extLst>
          </p:cNvPr>
          <p:cNvSpPr>
            <a:spLocks noGrp="1"/>
          </p:cNvSpPr>
          <p:nvPr>
            <p:ph type="dt" sz="half" idx="10"/>
          </p:nvPr>
        </p:nvSpPr>
        <p:spPr/>
        <p:txBody>
          <a:bodyPr/>
          <a:lstStyle/>
          <a:p>
            <a:fld id="{59CC0E72-68A7-3140-AC9F-7E44B28BC2DB}" type="datetime1">
              <a:rPr lang="en-US" smtClean="0"/>
              <a:t>5/3/2023</a:t>
            </a:fld>
            <a:endParaRPr lang="en-US" dirty="0"/>
          </a:p>
        </p:txBody>
      </p:sp>
      <p:sp>
        <p:nvSpPr>
          <p:cNvPr id="5" name="Footer Placeholder 4">
            <a:extLst>
              <a:ext uri="{FF2B5EF4-FFF2-40B4-BE49-F238E27FC236}">
                <a16:creationId xmlns:a16="http://schemas.microsoft.com/office/drawing/2014/main" id="{DADBDCF5-44BF-994B-87D0-C846FE3FD014}"/>
              </a:ext>
            </a:extLst>
          </p:cNvPr>
          <p:cNvSpPr>
            <a:spLocks noGrp="1"/>
          </p:cNvSpPr>
          <p:nvPr>
            <p:ph type="ftr" sz="quarter" idx="11"/>
          </p:nvPr>
        </p:nvSpPr>
        <p:spPr/>
        <p:txBody>
          <a:bodyPr/>
          <a:lstStyle/>
          <a:p>
            <a:r>
              <a:rPr lang="en-US" dirty="0"/>
              <a:t>© 2023 Mary Barros-Bailey, PhD, CRC</a:t>
            </a:r>
          </a:p>
        </p:txBody>
      </p:sp>
      <p:sp>
        <p:nvSpPr>
          <p:cNvPr id="6" name="Slide Number Placeholder 5">
            <a:extLst>
              <a:ext uri="{FF2B5EF4-FFF2-40B4-BE49-F238E27FC236}">
                <a16:creationId xmlns:a16="http://schemas.microsoft.com/office/drawing/2014/main" id="{D41A7A1E-4A48-1348-B734-8B65D6758815}"/>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167652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8AD13-2675-BA4D-B3DB-D21A6B843E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657DCD-3A83-4B49-8264-11DEC42D0A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B4132-09E6-5842-8AEE-3102CFD551E4}"/>
              </a:ext>
            </a:extLst>
          </p:cNvPr>
          <p:cNvSpPr>
            <a:spLocks noGrp="1"/>
          </p:cNvSpPr>
          <p:nvPr>
            <p:ph type="dt" sz="half" idx="10"/>
          </p:nvPr>
        </p:nvSpPr>
        <p:spPr/>
        <p:txBody>
          <a:bodyPr/>
          <a:lstStyle/>
          <a:p>
            <a:fld id="{C7FAF1B3-65F3-A74A-8616-DDCD28BE9116}" type="datetime1">
              <a:rPr lang="en-US" smtClean="0"/>
              <a:t>5/3/2023</a:t>
            </a:fld>
            <a:endParaRPr lang="en-US" dirty="0"/>
          </a:p>
        </p:txBody>
      </p:sp>
      <p:sp>
        <p:nvSpPr>
          <p:cNvPr id="5" name="Footer Placeholder 4">
            <a:extLst>
              <a:ext uri="{FF2B5EF4-FFF2-40B4-BE49-F238E27FC236}">
                <a16:creationId xmlns:a16="http://schemas.microsoft.com/office/drawing/2014/main" id="{1F6B8F42-D389-F746-9042-09B391513A48}"/>
              </a:ext>
            </a:extLst>
          </p:cNvPr>
          <p:cNvSpPr>
            <a:spLocks noGrp="1"/>
          </p:cNvSpPr>
          <p:nvPr>
            <p:ph type="ftr" sz="quarter" idx="11"/>
          </p:nvPr>
        </p:nvSpPr>
        <p:spPr/>
        <p:txBody>
          <a:bodyPr/>
          <a:lstStyle/>
          <a:p>
            <a:r>
              <a:rPr lang="en-US"/>
              <a:t>© 2023 Mary Barros-Bailey, PhD, CRC</a:t>
            </a:r>
            <a:endParaRPr lang="en-US" dirty="0"/>
          </a:p>
        </p:txBody>
      </p:sp>
      <p:sp>
        <p:nvSpPr>
          <p:cNvPr id="6" name="Slide Number Placeholder 5">
            <a:extLst>
              <a:ext uri="{FF2B5EF4-FFF2-40B4-BE49-F238E27FC236}">
                <a16:creationId xmlns:a16="http://schemas.microsoft.com/office/drawing/2014/main" id="{BAE4A50A-8138-A346-A7CD-F4985820DA0B}"/>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77102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0F2591-6223-0848-948A-678A5350EE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AA0348-8A8F-684B-B0FC-0C6C239EE01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0919E-3054-DF4F-BE6C-C4224E13C340}"/>
              </a:ext>
            </a:extLst>
          </p:cNvPr>
          <p:cNvSpPr>
            <a:spLocks noGrp="1"/>
          </p:cNvSpPr>
          <p:nvPr>
            <p:ph type="dt" sz="half" idx="10"/>
          </p:nvPr>
        </p:nvSpPr>
        <p:spPr/>
        <p:txBody>
          <a:bodyPr/>
          <a:lstStyle/>
          <a:p>
            <a:fld id="{92108AF0-DFB4-3649-899F-BB08842D34F0}" type="datetime1">
              <a:rPr lang="en-US" smtClean="0"/>
              <a:t>5/3/2023</a:t>
            </a:fld>
            <a:endParaRPr lang="en-US" dirty="0"/>
          </a:p>
        </p:txBody>
      </p:sp>
      <p:sp>
        <p:nvSpPr>
          <p:cNvPr id="5" name="Footer Placeholder 4">
            <a:extLst>
              <a:ext uri="{FF2B5EF4-FFF2-40B4-BE49-F238E27FC236}">
                <a16:creationId xmlns:a16="http://schemas.microsoft.com/office/drawing/2014/main" id="{097763B6-21D2-9D49-B901-7AB4DF128821}"/>
              </a:ext>
            </a:extLst>
          </p:cNvPr>
          <p:cNvSpPr>
            <a:spLocks noGrp="1"/>
          </p:cNvSpPr>
          <p:nvPr>
            <p:ph type="ftr" sz="quarter" idx="11"/>
          </p:nvPr>
        </p:nvSpPr>
        <p:spPr/>
        <p:txBody>
          <a:bodyPr/>
          <a:lstStyle/>
          <a:p>
            <a:r>
              <a:rPr lang="en-US"/>
              <a:t>© 2023 Mary Barros-Bailey, PhD, CRC</a:t>
            </a:r>
            <a:endParaRPr lang="en-US" dirty="0"/>
          </a:p>
        </p:txBody>
      </p:sp>
      <p:sp>
        <p:nvSpPr>
          <p:cNvPr id="6" name="Slide Number Placeholder 5">
            <a:extLst>
              <a:ext uri="{FF2B5EF4-FFF2-40B4-BE49-F238E27FC236}">
                <a16:creationId xmlns:a16="http://schemas.microsoft.com/office/drawing/2014/main" id="{8D5EB4CB-1A72-F54B-9D65-1C6FFD1BB4FD}"/>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239572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4133410F-3EDE-6B49-B999-114D42EBBDBC}" type="datetime1">
              <a:rPr lang="en-US" smtClean="0"/>
              <a:t>5/3/2023</a:t>
            </a:fld>
            <a:endParaRPr lang="en-US" dirty="0"/>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r>
              <a:rPr lang="en-US"/>
              <a:t>© 2023 Mary Barros-Bailey, PhD, CRC</a:t>
            </a:r>
            <a:endParaRPr lang="en-US" dirty="0"/>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dirty="0"/>
          </a:p>
        </p:txBody>
      </p:sp>
    </p:spTree>
    <p:extLst>
      <p:ext uri="{BB962C8B-B14F-4D97-AF65-F5344CB8AC3E}">
        <p14:creationId xmlns:p14="http://schemas.microsoft.com/office/powerpoint/2010/main" val="1113691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5D2D-7DE3-1328-5885-2406EEB1575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DA8441-99D6-9E9B-B2A3-EAB051CDB0E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62E901-3D8F-FF0E-FB7D-1CC14D7CB1E0}"/>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CFCAD50D-492B-A40E-F7A7-A924095F2D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9A960-15FF-F04C-FB3D-BF962A076B4E}"/>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1268006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4F99-0D77-E466-E569-F3483FAD10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150FD1-9EBB-3826-FEE9-278239BCCA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FEBD7-6482-AB90-D47A-EB5C1D3A6AA2}"/>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F57CA78A-0F07-66F1-BB0B-500AF6B8EF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E2557-6080-6630-04B3-02F26C362D8A}"/>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224167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BD35D-0BFF-7A8A-661D-2F3D0B63FF8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412E54-729C-15DA-EC57-D23D9943742A}"/>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DD2C16-D10B-AB45-DC48-E72109FDDFC7}"/>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E09C4C64-3614-E91E-4A24-7B85ABE40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43B7D-3953-522B-0F05-F018752B0EDC}"/>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3538552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82CC3-6E96-069D-52ED-24EE9F25A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62D26-0F86-6045-0610-94CFA8893ACC}"/>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BEB0FB-7543-8579-B7BA-9706C3EAC22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0FAC28-EECE-531E-A870-597994A2A86C}"/>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6" name="Footer Placeholder 5">
            <a:extLst>
              <a:ext uri="{FF2B5EF4-FFF2-40B4-BE49-F238E27FC236}">
                <a16:creationId xmlns:a16="http://schemas.microsoft.com/office/drawing/2014/main" id="{BB5B1D98-79CE-A4C8-CFE5-0D161DDD09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8B16E-D3A5-353D-CAAC-84F681CD4863}"/>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2657239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586C-55F9-1D1E-4194-A13209CDEBC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9668D4-0F4C-7298-F17A-0F06F6E13D9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08C11B-2988-F566-051B-D2A8982E40B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F875C-CFBE-6ABA-7284-CDE7985DA40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DF67C7-15B4-8ECB-9398-7FCBB432050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B52EA7-9036-6319-70A2-3D95F2884AD8}"/>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8" name="Footer Placeholder 7">
            <a:extLst>
              <a:ext uri="{FF2B5EF4-FFF2-40B4-BE49-F238E27FC236}">
                <a16:creationId xmlns:a16="http://schemas.microsoft.com/office/drawing/2014/main" id="{19B285D5-D8ED-FC8B-8C8C-069538F23A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CFE110-584A-62CC-132F-805F35D0AD69}"/>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1952116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AA97-EB2C-B3C1-4EFD-7E42D464B4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8D949F-90D3-02D7-235D-1335F649F3EE}"/>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4" name="Footer Placeholder 3">
            <a:extLst>
              <a:ext uri="{FF2B5EF4-FFF2-40B4-BE49-F238E27FC236}">
                <a16:creationId xmlns:a16="http://schemas.microsoft.com/office/drawing/2014/main" id="{732B4465-7ED8-D030-E377-EF83BE19BA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E7A435-095E-19A7-0D85-A5ED1768EFBC}"/>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4122310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9C1D15-C292-5298-11E0-EB656A05334B}"/>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3" name="Footer Placeholder 2">
            <a:extLst>
              <a:ext uri="{FF2B5EF4-FFF2-40B4-BE49-F238E27FC236}">
                <a16:creationId xmlns:a16="http://schemas.microsoft.com/office/drawing/2014/main" id="{1A1125E7-184D-2AA5-256D-928C450ADC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A2A050-0FE8-DF21-9982-A3120CF96020}"/>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1800754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E4CC-35B4-8648-9319-FEED3C890F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4683CA-0C41-6340-AD24-3916D8B45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0AE80-0DA9-2140-97D8-40FA1DC4A2C2}"/>
              </a:ext>
            </a:extLst>
          </p:cNvPr>
          <p:cNvSpPr>
            <a:spLocks noGrp="1"/>
          </p:cNvSpPr>
          <p:nvPr>
            <p:ph type="dt" sz="half" idx="10"/>
          </p:nvPr>
        </p:nvSpPr>
        <p:spPr/>
        <p:txBody>
          <a:bodyPr/>
          <a:lstStyle/>
          <a:p>
            <a:fld id="{542FE8C7-6498-4140-98C2-5EDC2284D6CF}" type="datetime1">
              <a:rPr lang="en-US" smtClean="0"/>
              <a:t>5/3/2023</a:t>
            </a:fld>
            <a:endParaRPr lang="en-US" dirty="0"/>
          </a:p>
        </p:txBody>
      </p:sp>
      <p:sp>
        <p:nvSpPr>
          <p:cNvPr id="5" name="Footer Placeholder 4">
            <a:extLst>
              <a:ext uri="{FF2B5EF4-FFF2-40B4-BE49-F238E27FC236}">
                <a16:creationId xmlns:a16="http://schemas.microsoft.com/office/drawing/2014/main" id="{BE9451F1-8366-FC49-955E-FD2C7839652F}"/>
              </a:ext>
            </a:extLst>
          </p:cNvPr>
          <p:cNvSpPr>
            <a:spLocks noGrp="1"/>
          </p:cNvSpPr>
          <p:nvPr>
            <p:ph type="ftr" sz="quarter" idx="11"/>
          </p:nvPr>
        </p:nvSpPr>
        <p:spPr/>
        <p:txBody>
          <a:bodyPr/>
          <a:lstStyle/>
          <a:p>
            <a:r>
              <a:rPr lang="en-US"/>
              <a:t>© 2023 Mary Barros-Bailey, PhD, CRC</a:t>
            </a:r>
            <a:endParaRPr lang="en-US" dirty="0"/>
          </a:p>
        </p:txBody>
      </p:sp>
      <p:sp>
        <p:nvSpPr>
          <p:cNvPr id="6" name="Slide Number Placeholder 5">
            <a:extLst>
              <a:ext uri="{FF2B5EF4-FFF2-40B4-BE49-F238E27FC236}">
                <a16:creationId xmlns:a16="http://schemas.microsoft.com/office/drawing/2014/main" id="{8C4ABE0B-44D2-BC42-956D-7785CE7D643E}"/>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310434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722D-4736-37CB-25E9-41D184DE544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5650FE-1DF7-6D69-50A6-143BFC5EB80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309E6B-51FF-4E4F-177B-6B18261F23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419FDB-1B75-A63D-E71F-51753A815CD5}"/>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6" name="Footer Placeholder 5">
            <a:extLst>
              <a:ext uri="{FF2B5EF4-FFF2-40B4-BE49-F238E27FC236}">
                <a16:creationId xmlns:a16="http://schemas.microsoft.com/office/drawing/2014/main" id="{8D92EE41-F76A-D4BA-54D7-29CE300856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0F70AF-938B-13D6-B980-F7F968B75F97}"/>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641648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42E13-5FE7-0D4B-7358-62334B7F1FB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D79DD9-61CC-1807-CC73-ABC24F7A6D7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244415-3595-6EA7-5A50-B330E45BF8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06EA8F-AF5A-9FA3-6D0B-B8BADC4AD869}"/>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6" name="Footer Placeholder 5">
            <a:extLst>
              <a:ext uri="{FF2B5EF4-FFF2-40B4-BE49-F238E27FC236}">
                <a16:creationId xmlns:a16="http://schemas.microsoft.com/office/drawing/2014/main" id="{53C9DA8A-151E-0A43-4EE3-0BD46DA45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10DB3-1AEF-7885-129A-AD80D165FAEB}"/>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861176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05B1-C3C0-D166-81CB-66B5F6907B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C2C0CC-6E6B-C6C5-D5A2-D1420D8FF0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53105-6147-ABD0-9F02-EE205CA074A4}"/>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3F65B7A6-2863-AC0B-9B63-0F51C4A17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A413A-5070-5634-7FF2-7658FD561DFF}"/>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24097725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5070F3-5002-CD9C-B081-88E71B52FEB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603737-F907-8413-FDE9-310811D737D8}"/>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ABCA2-53A6-76FE-90CD-41786396FF92}"/>
              </a:ext>
            </a:extLst>
          </p:cNvPr>
          <p:cNvSpPr>
            <a:spLocks noGrp="1"/>
          </p:cNvSpPr>
          <p:nvPr>
            <p:ph type="dt" sz="half" idx="10"/>
          </p:nvPr>
        </p:nvSpPr>
        <p:spPr/>
        <p:txBody>
          <a:body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F9981B2F-6064-1D22-9768-14A72B325F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6FF8F8-EF37-ECA1-4B3D-80911E94CE2A}"/>
              </a:ext>
            </a:extLst>
          </p:cNvPr>
          <p:cNvSpPr>
            <a:spLocks noGrp="1"/>
          </p:cNvSpPr>
          <p:nvPr>
            <p:ph type="sldNum" sz="quarter" idx="12"/>
          </p:nvPr>
        </p:nvSpPr>
        <p:spPr/>
        <p:txBody>
          <a:bodyPr/>
          <a:lstStyle/>
          <a:p>
            <a:fld id="{9CB17B0C-1F9C-9547-9F04-CD263CFE09B3}" type="slidenum">
              <a:rPr lang="en-US" smtClean="0"/>
              <a:t>‹#›</a:t>
            </a:fld>
            <a:endParaRPr lang="en-US"/>
          </a:p>
        </p:txBody>
      </p:sp>
    </p:spTree>
    <p:extLst>
      <p:ext uri="{BB962C8B-B14F-4D97-AF65-F5344CB8AC3E}">
        <p14:creationId xmlns:p14="http://schemas.microsoft.com/office/powerpoint/2010/main" val="324464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40D88-0856-AD41-B17B-55AFB9E76A1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F10FB8F-5E8A-8645-8FF4-1B77868C827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6EA7CD-E124-B240-8DCE-41A67A37D117}"/>
              </a:ext>
            </a:extLst>
          </p:cNvPr>
          <p:cNvSpPr>
            <a:spLocks noGrp="1"/>
          </p:cNvSpPr>
          <p:nvPr>
            <p:ph type="dt" sz="half" idx="10"/>
          </p:nvPr>
        </p:nvSpPr>
        <p:spPr/>
        <p:txBody>
          <a:bodyPr/>
          <a:lstStyle/>
          <a:p>
            <a:fld id="{EED9942D-2F02-D046-9F70-A571BBDF9097}" type="datetime1">
              <a:rPr lang="en-US" smtClean="0"/>
              <a:t>5/3/2023</a:t>
            </a:fld>
            <a:endParaRPr lang="en-US" dirty="0"/>
          </a:p>
        </p:txBody>
      </p:sp>
      <p:sp>
        <p:nvSpPr>
          <p:cNvPr id="5" name="Footer Placeholder 4">
            <a:extLst>
              <a:ext uri="{FF2B5EF4-FFF2-40B4-BE49-F238E27FC236}">
                <a16:creationId xmlns:a16="http://schemas.microsoft.com/office/drawing/2014/main" id="{1FF1A448-7C14-1A49-8A3A-0E9456F0EEA3}"/>
              </a:ext>
            </a:extLst>
          </p:cNvPr>
          <p:cNvSpPr>
            <a:spLocks noGrp="1"/>
          </p:cNvSpPr>
          <p:nvPr>
            <p:ph type="ftr" sz="quarter" idx="11"/>
          </p:nvPr>
        </p:nvSpPr>
        <p:spPr/>
        <p:txBody>
          <a:bodyPr/>
          <a:lstStyle/>
          <a:p>
            <a:r>
              <a:rPr lang="en-US"/>
              <a:t>© 2023 Mary Barros-Bailey, PhD, CRC</a:t>
            </a:r>
            <a:endParaRPr lang="en-US" dirty="0"/>
          </a:p>
        </p:txBody>
      </p:sp>
      <p:sp>
        <p:nvSpPr>
          <p:cNvPr id="6" name="Slide Number Placeholder 5">
            <a:extLst>
              <a:ext uri="{FF2B5EF4-FFF2-40B4-BE49-F238E27FC236}">
                <a16:creationId xmlns:a16="http://schemas.microsoft.com/office/drawing/2014/main" id="{5069CFD6-02A5-0143-819C-3D984AD1B0D1}"/>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302058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223F-201A-8241-B17F-DD3F5E88B1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41CA6E-5A32-9849-A0ED-91A24791CF1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5427EC-719D-284D-91B5-F06068F3C81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7174A5-5200-B544-B38B-DA54601443AE}"/>
              </a:ext>
            </a:extLst>
          </p:cNvPr>
          <p:cNvSpPr>
            <a:spLocks noGrp="1"/>
          </p:cNvSpPr>
          <p:nvPr>
            <p:ph type="dt" sz="half" idx="10"/>
          </p:nvPr>
        </p:nvSpPr>
        <p:spPr/>
        <p:txBody>
          <a:bodyPr/>
          <a:lstStyle/>
          <a:p>
            <a:fld id="{52D06256-94C7-B847-B668-54093612C336}" type="datetime1">
              <a:rPr lang="en-US" smtClean="0"/>
              <a:t>5/3/2023</a:t>
            </a:fld>
            <a:endParaRPr lang="en-US" dirty="0"/>
          </a:p>
        </p:txBody>
      </p:sp>
      <p:sp>
        <p:nvSpPr>
          <p:cNvPr id="6" name="Footer Placeholder 5">
            <a:extLst>
              <a:ext uri="{FF2B5EF4-FFF2-40B4-BE49-F238E27FC236}">
                <a16:creationId xmlns:a16="http://schemas.microsoft.com/office/drawing/2014/main" id="{E6E38C59-5D31-D54A-B2CF-156AF6C82F07}"/>
              </a:ext>
            </a:extLst>
          </p:cNvPr>
          <p:cNvSpPr>
            <a:spLocks noGrp="1"/>
          </p:cNvSpPr>
          <p:nvPr>
            <p:ph type="ftr" sz="quarter" idx="11"/>
          </p:nvPr>
        </p:nvSpPr>
        <p:spPr/>
        <p:txBody>
          <a:bodyPr/>
          <a:lstStyle/>
          <a:p>
            <a:r>
              <a:rPr lang="en-US"/>
              <a:t>© 2023 Mary Barros-Bailey, PhD, CRC</a:t>
            </a:r>
            <a:endParaRPr lang="en-US" dirty="0"/>
          </a:p>
        </p:txBody>
      </p:sp>
      <p:sp>
        <p:nvSpPr>
          <p:cNvPr id="7" name="Slide Number Placeholder 6">
            <a:extLst>
              <a:ext uri="{FF2B5EF4-FFF2-40B4-BE49-F238E27FC236}">
                <a16:creationId xmlns:a16="http://schemas.microsoft.com/office/drawing/2014/main" id="{230FEFA6-04F8-C74D-A9FC-9DAFFF48F9A9}"/>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291870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BD9E9-12B6-CE4C-A5FA-3C89040AE7D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F7408A-3ECC-D64F-952B-A7369D3494F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E2E73BB-C015-214B-8603-B837F18601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01B67F-3A45-514E-9B28-8F855BD82DE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028840E-CB76-9B4E-83F8-24B0C6E4376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DF458D-C463-BC45-B062-15EF92EEBB28}"/>
              </a:ext>
            </a:extLst>
          </p:cNvPr>
          <p:cNvSpPr>
            <a:spLocks noGrp="1"/>
          </p:cNvSpPr>
          <p:nvPr>
            <p:ph type="dt" sz="half" idx="10"/>
          </p:nvPr>
        </p:nvSpPr>
        <p:spPr/>
        <p:txBody>
          <a:bodyPr/>
          <a:lstStyle/>
          <a:p>
            <a:fld id="{F4AF4F6B-1F77-9A48-9BBA-B4817F4CB9E5}" type="datetime1">
              <a:rPr lang="en-US" smtClean="0"/>
              <a:t>5/3/2023</a:t>
            </a:fld>
            <a:endParaRPr lang="en-US" dirty="0"/>
          </a:p>
        </p:txBody>
      </p:sp>
      <p:sp>
        <p:nvSpPr>
          <p:cNvPr id="8" name="Footer Placeholder 7">
            <a:extLst>
              <a:ext uri="{FF2B5EF4-FFF2-40B4-BE49-F238E27FC236}">
                <a16:creationId xmlns:a16="http://schemas.microsoft.com/office/drawing/2014/main" id="{4D9DF665-5565-E14D-B773-81592629C1CE}"/>
              </a:ext>
            </a:extLst>
          </p:cNvPr>
          <p:cNvSpPr>
            <a:spLocks noGrp="1"/>
          </p:cNvSpPr>
          <p:nvPr>
            <p:ph type="ftr" sz="quarter" idx="11"/>
          </p:nvPr>
        </p:nvSpPr>
        <p:spPr/>
        <p:txBody>
          <a:bodyPr/>
          <a:lstStyle/>
          <a:p>
            <a:r>
              <a:rPr lang="en-US"/>
              <a:t>© 2023 Mary Barros-Bailey, PhD, CRC</a:t>
            </a:r>
            <a:endParaRPr lang="en-US" dirty="0"/>
          </a:p>
        </p:txBody>
      </p:sp>
      <p:sp>
        <p:nvSpPr>
          <p:cNvPr id="9" name="Slide Number Placeholder 8">
            <a:extLst>
              <a:ext uri="{FF2B5EF4-FFF2-40B4-BE49-F238E27FC236}">
                <a16:creationId xmlns:a16="http://schemas.microsoft.com/office/drawing/2014/main" id="{350190EA-AA48-3247-91A2-4924C33B2D6D}"/>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44030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FE765-CD9E-5A42-9B50-710C4A340F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E907D1-C51F-6442-93B7-23F18358671D}"/>
              </a:ext>
            </a:extLst>
          </p:cNvPr>
          <p:cNvSpPr>
            <a:spLocks noGrp="1"/>
          </p:cNvSpPr>
          <p:nvPr>
            <p:ph type="dt" sz="half" idx="10"/>
          </p:nvPr>
        </p:nvSpPr>
        <p:spPr/>
        <p:txBody>
          <a:bodyPr/>
          <a:lstStyle/>
          <a:p>
            <a:fld id="{5A1E49CC-374D-E14B-B189-0832ABE9FB65}" type="datetime1">
              <a:rPr lang="en-US" smtClean="0"/>
              <a:t>5/3/2023</a:t>
            </a:fld>
            <a:endParaRPr lang="en-US" dirty="0"/>
          </a:p>
        </p:txBody>
      </p:sp>
      <p:sp>
        <p:nvSpPr>
          <p:cNvPr id="4" name="Footer Placeholder 3">
            <a:extLst>
              <a:ext uri="{FF2B5EF4-FFF2-40B4-BE49-F238E27FC236}">
                <a16:creationId xmlns:a16="http://schemas.microsoft.com/office/drawing/2014/main" id="{6F55BB1D-7A03-BA44-A289-8C17AB1B7C7F}"/>
              </a:ext>
            </a:extLst>
          </p:cNvPr>
          <p:cNvSpPr>
            <a:spLocks noGrp="1"/>
          </p:cNvSpPr>
          <p:nvPr>
            <p:ph type="ftr" sz="quarter" idx="11"/>
          </p:nvPr>
        </p:nvSpPr>
        <p:spPr/>
        <p:txBody>
          <a:bodyPr/>
          <a:lstStyle/>
          <a:p>
            <a:r>
              <a:rPr lang="en-US"/>
              <a:t>© 2023 Mary Barros-Bailey, PhD, CRC</a:t>
            </a:r>
            <a:endParaRPr lang="en-US" dirty="0"/>
          </a:p>
        </p:txBody>
      </p:sp>
      <p:sp>
        <p:nvSpPr>
          <p:cNvPr id="5" name="Slide Number Placeholder 4">
            <a:extLst>
              <a:ext uri="{FF2B5EF4-FFF2-40B4-BE49-F238E27FC236}">
                <a16:creationId xmlns:a16="http://schemas.microsoft.com/office/drawing/2014/main" id="{DB3AA093-D671-C14A-A583-4F10E24275A1}"/>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314970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42B92D-0882-3C41-8B55-7E161E8EEBEC}"/>
              </a:ext>
            </a:extLst>
          </p:cNvPr>
          <p:cNvSpPr>
            <a:spLocks noGrp="1"/>
          </p:cNvSpPr>
          <p:nvPr>
            <p:ph type="dt" sz="half" idx="10"/>
          </p:nvPr>
        </p:nvSpPr>
        <p:spPr/>
        <p:txBody>
          <a:bodyPr/>
          <a:lstStyle/>
          <a:p>
            <a:fld id="{A2701238-6ABC-0E48-A491-3D474F523894}" type="datetime1">
              <a:rPr lang="en-US" smtClean="0"/>
              <a:t>5/3/2023</a:t>
            </a:fld>
            <a:endParaRPr lang="en-US" dirty="0"/>
          </a:p>
        </p:txBody>
      </p:sp>
      <p:sp>
        <p:nvSpPr>
          <p:cNvPr id="3" name="Footer Placeholder 2">
            <a:extLst>
              <a:ext uri="{FF2B5EF4-FFF2-40B4-BE49-F238E27FC236}">
                <a16:creationId xmlns:a16="http://schemas.microsoft.com/office/drawing/2014/main" id="{3A4BEC52-6F49-FA43-8941-86C130C84D56}"/>
              </a:ext>
            </a:extLst>
          </p:cNvPr>
          <p:cNvSpPr>
            <a:spLocks noGrp="1"/>
          </p:cNvSpPr>
          <p:nvPr>
            <p:ph type="ftr" sz="quarter" idx="11"/>
          </p:nvPr>
        </p:nvSpPr>
        <p:spPr/>
        <p:txBody>
          <a:bodyPr/>
          <a:lstStyle/>
          <a:p>
            <a:r>
              <a:rPr lang="en-US"/>
              <a:t>© 2023 Mary Barros-Bailey, PhD, CRC</a:t>
            </a:r>
            <a:endParaRPr lang="en-US" dirty="0"/>
          </a:p>
        </p:txBody>
      </p:sp>
      <p:sp>
        <p:nvSpPr>
          <p:cNvPr id="4" name="Slide Number Placeholder 3">
            <a:extLst>
              <a:ext uri="{FF2B5EF4-FFF2-40B4-BE49-F238E27FC236}">
                <a16:creationId xmlns:a16="http://schemas.microsoft.com/office/drawing/2014/main" id="{3B5F518B-243F-3B4A-81E1-2B75472CE588}"/>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258898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112D2-24CE-4A49-908D-E5C870F765E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DFA1E1C-9C18-4142-B616-2D907794202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02A6C9-6B76-D644-BB2D-2F5D8D99E4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C829C96-6EAD-7F4F-8718-F7468AD608BE}"/>
              </a:ext>
            </a:extLst>
          </p:cNvPr>
          <p:cNvSpPr>
            <a:spLocks noGrp="1"/>
          </p:cNvSpPr>
          <p:nvPr>
            <p:ph type="dt" sz="half" idx="10"/>
          </p:nvPr>
        </p:nvSpPr>
        <p:spPr/>
        <p:txBody>
          <a:bodyPr/>
          <a:lstStyle/>
          <a:p>
            <a:fld id="{F4ED061E-59E8-0E45-B082-B2B0F1F0283F}" type="datetime1">
              <a:rPr lang="en-US" smtClean="0"/>
              <a:t>5/3/2023</a:t>
            </a:fld>
            <a:endParaRPr lang="en-US" dirty="0"/>
          </a:p>
        </p:txBody>
      </p:sp>
      <p:sp>
        <p:nvSpPr>
          <p:cNvPr id="6" name="Footer Placeholder 5">
            <a:extLst>
              <a:ext uri="{FF2B5EF4-FFF2-40B4-BE49-F238E27FC236}">
                <a16:creationId xmlns:a16="http://schemas.microsoft.com/office/drawing/2014/main" id="{511F4F6D-4638-DF4C-8B9A-629CD3A62840}"/>
              </a:ext>
            </a:extLst>
          </p:cNvPr>
          <p:cNvSpPr>
            <a:spLocks noGrp="1"/>
          </p:cNvSpPr>
          <p:nvPr>
            <p:ph type="ftr" sz="quarter" idx="11"/>
          </p:nvPr>
        </p:nvSpPr>
        <p:spPr/>
        <p:txBody>
          <a:bodyPr/>
          <a:lstStyle/>
          <a:p>
            <a:r>
              <a:rPr lang="en-US"/>
              <a:t>© 2023 Mary Barros-Bailey, PhD, CRC</a:t>
            </a:r>
            <a:endParaRPr lang="en-US" dirty="0"/>
          </a:p>
        </p:txBody>
      </p:sp>
      <p:sp>
        <p:nvSpPr>
          <p:cNvPr id="7" name="Slide Number Placeholder 6">
            <a:extLst>
              <a:ext uri="{FF2B5EF4-FFF2-40B4-BE49-F238E27FC236}">
                <a16:creationId xmlns:a16="http://schemas.microsoft.com/office/drawing/2014/main" id="{DAF9C988-7025-9243-98B0-ED8026319448}"/>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289406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D15-0344-674A-B3EF-9E6D43D33EF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B9F240A-177D-0347-AC23-3DC11CB7D5B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23523705-8E2F-FE44-B882-53294D7C77C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0B5B817-CFC0-394A-8A46-67CADC228B9F}"/>
              </a:ext>
            </a:extLst>
          </p:cNvPr>
          <p:cNvSpPr>
            <a:spLocks noGrp="1"/>
          </p:cNvSpPr>
          <p:nvPr>
            <p:ph type="dt" sz="half" idx="10"/>
          </p:nvPr>
        </p:nvSpPr>
        <p:spPr/>
        <p:txBody>
          <a:bodyPr/>
          <a:lstStyle/>
          <a:p>
            <a:fld id="{FADB844B-FBB0-E745-A72D-7F5D6F06744F}" type="datetime1">
              <a:rPr lang="en-US" smtClean="0"/>
              <a:t>5/3/2023</a:t>
            </a:fld>
            <a:endParaRPr lang="en-US" dirty="0"/>
          </a:p>
        </p:txBody>
      </p:sp>
      <p:sp>
        <p:nvSpPr>
          <p:cNvPr id="6" name="Footer Placeholder 5">
            <a:extLst>
              <a:ext uri="{FF2B5EF4-FFF2-40B4-BE49-F238E27FC236}">
                <a16:creationId xmlns:a16="http://schemas.microsoft.com/office/drawing/2014/main" id="{9AA95E8D-E275-8849-A1E0-052C56A5FE42}"/>
              </a:ext>
            </a:extLst>
          </p:cNvPr>
          <p:cNvSpPr>
            <a:spLocks noGrp="1"/>
          </p:cNvSpPr>
          <p:nvPr>
            <p:ph type="ftr" sz="quarter" idx="11"/>
          </p:nvPr>
        </p:nvSpPr>
        <p:spPr/>
        <p:txBody>
          <a:bodyPr/>
          <a:lstStyle/>
          <a:p>
            <a:r>
              <a:rPr lang="en-US"/>
              <a:t>© 2023 Mary Barros-Bailey, PhD, CRC</a:t>
            </a:r>
            <a:endParaRPr lang="en-US" dirty="0"/>
          </a:p>
        </p:txBody>
      </p:sp>
      <p:sp>
        <p:nvSpPr>
          <p:cNvPr id="7" name="Slide Number Placeholder 6">
            <a:extLst>
              <a:ext uri="{FF2B5EF4-FFF2-40B4-BE49-F238E27FC236}">
                <a16:creationId xmlns:a16="http://schemas.microsoft.com/office/drawing/2014/main" id="{137D7078-4520-2844-9F35-0FC892BB16FD}"/>
              </a:ext>
            </a:extLst>
          </p:cNvPr>
          <p:cNvSpPr>
            <a:spLocks noGrp="1"/>
          </p:cNvSpPr>
          <p:nvPr>
            <p:ph type="sldNum" sz="quarter" idx="12"/>
          </p:nvPr>
        </p:nvSpPr>
        <p:spPr/>
        <p:txBody>
          <a:body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305548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26A634-231F-1742-8670-4EDB114DCC5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5E6316-25B8-5D41-86DA-90F200C46F2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3A376-C52E-5643-93DB-C0CE6CB47A0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509C0CC-CDA6-9A4D-9555-D67C26005BCB}" type="datetime1">
              <a:rPr lang="en-US" smtClean="0"/>
              <a:t>5/3/2023</a:t>
            </a:fld>
            <a:endParaRPr lang="en-US" dirty="0"/>
          </a:p>
        </p:txBody>
      </p:sp>
      <p:sp>
        <p:nvSpPr>
          <p:cNvPr id="5" name="Footer Placeholder 4">
            <a:extLst>
              <a:ext uri="{FF2B5EF4-FFF2-40B4-BE49-F238E27FC236}">
                <a16:creationId xmlns:a16="http://schemas.microsoft.com/office/drawing/2014/main" id="{4160F286-F7ED-8843-A395-8D06D0344CE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 2023 Mary Barros-Bailey, PhD, CRC</a:t>
            </a:r>
            <a:endParaRPr lang="en-US" dirty="0"/>
          </a:p>
        </p:txBody>
      </p:sp>
      <p:sp>
        <p:nvSpPr>
          <p:cNvPr id="6" name="Slide Number Placeholder 5">
            <a:extLst>
              <a:ext uri="{FF2B5EF4-FFF2-40B4-BE49-F238E27FC236}">
                <a16:creationId xmlns:a16="http://schemas.microsoft.com/office/drawing/2014/main" id="{B0DCF973-FEA8-E847-8DEF-9247D5A0904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CB5C37-0F1A-4B21-B9E9-80E9AD9F6365}" type="slidenum">
              <a:rPr lang="en-US" smtClean="0"/>
              <a:pPr/>
              <a:t>‹#›</a:t>
            </a:fld>
            <a:endParaRPr lang="en-US" dirty="0"/>
          </a:p>
        </p:txBody>
      </p:sp>
    </p:spTree>
    <p:extLst>
      <p:ext uri="{BB962C8B-B14F-4D97-AF65-F5344CB8AC3E}">
        <p14:creationId xmlns:p14="http://schemas.microsoft.com/office/powerpoint/2010/main" val="412898908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895DF-921D-762D-0926-66A53DB10BD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62B8BA-E903-F169-347B-8D0CD077B2B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1D80FA-6DF8-F5CA-4326-726116DAA4A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17961-EA6D-CB42-8FEC-D183933C11B3}" type="datetimeFigureOut">
              <a:rPr lang="en-US" smtClean="0"/>
              <a:t>5/3/2023</a:t>
            </a:fld>
            <a:endParaRPr lang="en-US"/>
          </a:p>
        </p:txBody>
      </p:sp>
      <p:sp>
        <p:nvSpPr>
          <p:cNvPr id="5" name="Footer Placeholder 4">
            <a:extLst>
              <a:ext uri="{FF2B5EF4-FFF2-40B4-BE49-F238E27FC236}">
                <a16:creationId xmlns:a16="http://schemas.microsoft.com/office/drawing/2014/main" id="{A64D16A6-D67E-127E-131D-B8A336222E8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A71DE1-0226-D430-1C8E-934712A5490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17B0C-1F9C-9547-9F04-CD263CFE09B3}" type="slidenum">
              <a:rPr lang="en-US" smtClean="0"/>
              <a:t>‹#›</a:t>
            </a:fld>
            <a:endParaRPr lang="en-US"/>
          </a:p>
        </p:txBody>
      </p:sp>
    </p:spTree>
    <p:extLst>
      <p:ext uri="{BB962C8B-B14F-4D97-AF65-F5344CB8AC3E}">
        <p14:creationId xmlns:p14="http://schemas.microsoft.com/office/powerpoint/2010/main" val="424001324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lbl.gov/Education/ELSI/research-mai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7">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82600" y="643467"/>
            <a:ext cx="4089399" cy="3395133"/>
          </a:xfrm>
        </p:spPr>
        <p:txBody>
          <a:bodyPr>
            <a:normAutofit/>
          </a:bodyPr>
          <a:lstStyle/>
          <a:p>
            <a:pPr algn="l"/>
            <a:r>
              <a:rPr lang="en-US" sz="3800" b="1" dirty="0"/>
              <a:t>Collecting and Reporting Valid Labor Market Survey (LMS) Information</a:t>
            </a:r>
          </a:p>
        </p:txBody>
      </p:sp>
      <p:sp>
        <p:nvSpPr>
          <p:cNvPr id="3" name="Subtitle 2"/>
          <p:cNvSpPr>
            <a:spLocks noGrp="1"/>
          </p:cNvSpPr>
          <p:nvPr>
            <p:ph type="subTitle" idx="1"/>
          </p:nvPr>
        </p:nvSpPr>
        <p:spPr>
          <a:xfrm>
            <a:off x="482599" y="4267200"/>
            <a:ext cx="4187025" cy="1785978"/>
          </a:xfrm>
        </p:spPr>
        <p:txBody>
          <a:bodyPr>
            <a:normAutofit/>
          </a:bodyPr>
          <a:lstStyle/>
          <a:p>
            <a:pPr algn="l"/>
            <a:r>
              <a:rPr lang="en-US" sz="1100" b="1" dirty="0"/>
              <a:t>Mary Barros-Bailey, PhD, CRC, CLCP, NCC, ABVE/AE, CVE, CCC</a:t>
            </a:r>
          </a:p>
          <a:p>
            <a:pPr algn="l"/>
            <a:endParaRPr lang="en-US" sz="1100" b="1" dirty="0"/>
          </a:p>
          <a:p>
            <a:pPr algn="l"/>
            <a:endParaRPr lang="en-US" sz="1100" b="1" dirty="0"/>
          </a:p>
          <a:p>
            <a:pPr algn="l">
              <a:lnSpc>
                <a:spcPct val="100000"/>
              </a:lnSpc>
              <a:spcBef>
                <a:spcPts val="0"/>
              </a:spcBef>
            </a:pPr>
            <a:endParaRPr lang="en-US" sz="1100" b="1" dirty="0"/>
          </a:p>
          <a:p>
            <a:pPr algn="l">
              <a:lnSpc>
                <a:spcPct val="100000"/>
              </a:lnSpc>
              <a:spcBef>
                <a:spcPts val="0"/>
              </a:spcBef>
            </a:pPr>
            <a:r>
              <a:rPr lang="en-US" sz="1100" b="1" dirty="0"/>
              <a:t>Presented by:</a:t>
            </a:r>
          </a:p>
          <a:p>
            <a:pPr algn="l">
              <a:lnSpc>
                <a:spcPct val="100000"/>
              </a:lnSpc>
              <a:spcBef>
                <a:spcPts val="0"/>
              </a:spcBef>
            </a:pPr>
            <a:r>
              <a:rPr lang="en-US" sz="1100" b="1" dirty="0"/>
              <a:t>Amber Maxwell, MEd, CRC, LPC, NCC, CLCP, CVE, CIWCS, WIP-C, CCC</a:t>
            </a:r>
          </a:p>
        </p:txBody>
      </p:sp>
      <p:pic>
        <p:nvPicPr>
          <p:cNvPr id="41" name="Picture 33">
            <a:extLst>
              <a:ext uri="{FF2B5EF4-FFF2-40B4-BE49-F238E27FC236}">
                <a16:creationId xmlns:a16="http://schemas.microsoft.com/office/drawing/2014/main" id="{C64FD993-652C-B8F3-64E8-75F3F4532DA3}"/>
              </a:ext>
            </a:extLst>
          </p:cNvPr>
          <p:cNvPicPr>
            <a:picLocks noChangeAspect="1"/>
          </p:cNvPicPr>
          <p:nvPr/>
        </p:nvPicPr>
        <p:blipFill rotWithShape="1">
          <a:blip r:embed="rId3"/>
          <a:srcRect l="21324" r="39713" b="2"/>
          <a:stretch/>
        </p:blipFill>
        <p:spPr>
          <a:xfrm>
            <a:off x="4671911" y="10"/>
            <a:ext cx="4472089"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4" name="Footer Placeholder 3">
            <a:extLst>
              <a:ext uri="{FF2B5EF4-FFF2-40B4-BE49-F238E27FC236}">
                <a16:creationId xmlns:a16="http://schemas.microsoft.com/office/drawing/2014/main" id="{604F7929-DAB8-7540-AECA-9BA0A6500668}"/>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 2023 Mary Barros-Bailey, PhD, CRC</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a:t>Phase I:</a:t>
            </a:r>
          </a:p>
          <a:p>
            <a:pPr marL="0" indent="0" algn="ctr">
              <a:buNone/>
            </a:pPr>
            <a:r>
              <a:rPr lang="en-US" sz="8000" b="1" dirty="0"/>
              <a:t>Survey Design</a:t>
            </a:r>
          </a:p>
        </p:txBody>
      </p:sp>
      <p:sp>
        <p:nvSpPr>
          <p:cNvPr id="3" name="Footer Placeholder 2">
            <a:extLst>
              <a:ext uri="{FF2B5EF4-FFF2-40B4-BE49-F238E27FC236}">
                <a16:creationId xmlns:a16="http://schemas.microsoft.com/office/drawing/2014/main" id="{717C63B4-C11E-8D4E-A85E-1E3B1156CA4F}"/>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6425905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924800" cy="1143000"/>
          </a:xfrm>
        </p:spPr>
        <p:txBody>
          <a:bodyPr>
            <a:normAutofit/>
          </a:bodyPr>
          <a:lstStyle/>
          <a:p>
            <a:pPr algn="ctr"/>
            <a:r>
              <a:rPr lang="en-US" sz="4000" b="1" dirty="0">
                <a:solidFill>
                  <a:srgbClr val="FF0000"/>
                </a:solidFill>
              </a:rPr>
              <a:t>Step 1</a:t>
            </a:r>
            <a:r>
              <a:rPr lang="en-US" sz="4000" b="1" dirty="0"/>
              <a:t>: The Research Question(s)</a:t>
            </a:r>
          </a:p>
        </p:txBody>
      </p:sp>
      <p:sp>
        <p:nvSpPr>
          <p:cNvPr id="3" name="Content Placeholder 2"/>
          <p:cNvSpPr>
            <a:spLocks noGrp="1"/>
          </p:cNvSpPr>
          <p:nvPr>
            <p:ph idx="1"/>
          </p:nvPr>
        </p:nvSpPr>
        <p:spPr>
          <a:xfrm>
            <a:off x="1295400" y="1600200"/>
            <a:ext cx="6781800" cy="4419600"/>
          </a:xfrm>
        </p:spPr>
        <p:txBody>
          <a:bodyPr>
            <a:normAutofit/>
          </a:bodyPr>
          <a:lstStyle/>
          <a:p>
            <a:pPr marL="0" indent="0">
              <a:buNone/>
            </a:pPr>
            <a:r>
              <a:rPr lang="en-US" sz="4000" b="1" dirty="0"/>
              <a:t>This step drives everything else</a:t>
            </a:r>
            <a:endParaRPr lang="en-US" sz="4000" dirty="0"/>
          </a:p>
          <a:p>
            <a:pPr marL="0" indent="0">
              <a:buNone/>
            </a:pPr>
            <a:r>
              <a:rPr lang="en-US" sz="4000" b="1" dirty="0"/>
              <a:t>Questions to consider</a:t>
            </a:r>
            <a:endParaRPr lang="en-US" sz="4000" dirty="0"/>
          </a:p>
          <a:p>
            <a:pPr lvl="1"/>
            <a:r>
              <a:rPr lang="en-US" sz="4000" dirty="0"/>
              <a:t>What do I want to know as a result of this survey?</a:t>
            </a:r>
          </a:p>
          <a:p>
            <a:pPr lvl="1"/>
            <a:r>
              <a:rPr lang="en-US" sz="4000" dirty="0"/>
              <a:t>To whom is this information going to apply?</a:t>
            </a:r>
          </a:p>
          <a:p>
            <a:endParaRPr lang="en-US" dirty="0"/>
          </a:p>
        </p:txBody>
      </p:sp>
      <p:sp>
        <p:nvSpPr>
          <p:cNvPr id="4" name="Footer Placeholder 3">
            <a:extLst>
              <a:ext uri="{FF2B5EF4-FFF2-40B4-BE49-F238E27FC236}">
                <a16:creationId xmlns:a16="http://schemas.microsoft.com/office/drawing/2014/main" id="{6F469D05-C203-084D-841B-4F5081CBC74E}"/>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9351868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nodeType="afterEffect">
                                  <p:stCondLst>
                                    <p:cond delay="0"/>
                                  </p:stCondLst>
                                  <p:childTnLst>
                                    <p:animScale>
                                      <p:cBhvr>
                                        <p:cTn id="6" dur="2000" fill="hold"/>
                                        <p:tgtEl>
                                          <p:spTgt spid="3">
                                            <p:txEl>
                                              <p:pRg st="0" end="0"/>
                                            </p:txEl>
                                          </p:spTgt>
                                        </p:tgtEl>
                                      </p:cBhvr>
                                      <p:by x="25000" y="25000"/>
                                    </p:animScale>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8382000" cy="1325563"/>
          </a:xfrm>
        </p:spPr>
        <p:txBody>
          <a:bodyPr>
            <a:normAutofit/>
          </a:bodyPr>
          <a:lstStyle/>
          <a:p>
            <a:pPr algn="ctr"/>
            <a:r>
              <a:rPr lang="en-US" sz="4000" b="1" dirty="0">
                <a:solidFill>
                  <a:srgbClr val="FF0000"/>
                </a:solidFill>
              </a:rPr>
              <a:t>Step 1</a:t>
            </a:r>
            <a:r>
              <a:rPr lang="en-US" sz="4000" b="1" dirty="0"/>
              <a:t>: Sample LMS Research Questions</a:t>
            </a:r>
          </a:p>
        </p:txBody>
      </p:sp>
      <p:sp>
        <p:nvSpPr>
          <p:cNvPr id="3" name="Content Placeholder 2"/>
          <p:cNvSpPr>
            <a:spLocks noGrp="1"/>
          </p:cNvSpPr>
          <p:nvPr>
            <p:ph idx="1"/>
          </p:nvPr>
        </p:nvSpPr>
        <p:spPr>
          <a:xfrm>
            <a:off x="628650" y="1524000"/>
            <a:ext cx="7753350" cy="5105400"/>
          </a:xfrm>
        </p:spPr>
        <p:txBody>
          <a:bodyPr>
            <a:noAutofit/>
          </a:bodyPr>
          <a:lstStyle/>
          <a:p>
            <a:pPr marL="80962" indent="0">
              <a:buNone/>
            </a:pPr>
            <a:r>
              <a:rPr lang="en-US" sz="3200" b="1" dirty="0">
                <a:solidFill>
                  <a:srgbClr val="CC0000"/>
                </a:solidFill>
              </a:rPr>
              <a:t>Trucker Drivers</a:t>
            </a:r>
            <a:r>
              <a:rPr lang="en-US" sz="3200" dirty="0"/>
              <a:t>:  “What is the labor market for truck drivers in the Southeast-Central Idaho Nonmetropolitan Area (e.g., Custer County)?”</a:t>
            </a:r>
          </a:p>
          <a:p>
            <a:pPr marL="80962" indent="0">
              <a:buNone/>
            </a:pPr>
            <a:r>
              <a:rPr lang="en-US" sz="3200" b="1" dirty="0">
                <a:solidFill>
                  <a:srgbClr val="CC0000"/>
                </a:solidFill>
              </a:rPr>
              <a:t>Cashiers</a:t>
            </a:r>
            <a:r>
              <a:rPr lang="en-US" sz="3200" dirty="0"/>
              <a:t>:  “In the 83544 (Orofino) zip code, what are the employment opportunities for cashiers?  What fringe benefits do they typically receive if they work less than 35 hours per week?</a:t>
            </a:r>
          </a:p>
        </p:txBody>
      </p:sp>
      <p:sp>
        <p:nvSpPr>
          <p:cNvPr id="4" name="Footer Placeholder 3">
            <a:extLst>
              <a:ext uri="{FF2B5EF4-FFF2-40B4-BE49-F238E27FC236}">
                <a16:creationId xmlns:a16="http://schemas.microsoft.com/office/drawing/2014/main" id="{8DDFC68F-EB17-CC4F-B8E1-B6207C8FE25C}"/>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5211482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5867400" cy="1169276"/>
          </a:xfrm>
        </p:spPr>
        <p:txBody>
          <a:bodyPr>
            <a:normAutofit/>
          </a:bodyPr>
          <a:lstStyle/>
          <a:p>
            <a:r>
              <a:rPr lang="en-US" dirty="0"/>
              <a:t> </a:t>
            </a:r>
            <a:r>
              <a:rPr lang="en-US" sz="4000" b="1" dirty="0">
                <a:solidFill>
                  <a:srgbClr val="FF0000"/>
                </a:solidFill>
              </a:rPr>
              <a:t>Step 2</a:t>
            </a:r>
            <a:r>
              <a:rPr lang="en-US" sz="4000" b="1" dirty="0"/>
              <a:t>: Definition of Terms</a:t>
            </a:r>
          </a:p>
        </p:txBody>
      </p:sp>
      <p:sp>
        <p:nvSpPr>
          <p:cNvPr id="5" name="Content Placeholder 4"/>
          <p:cNvSpPr>
            <a:spLocks noGrp="1"/>
          </p:cNvSpPr>
          <p:nvPr>
            <p:ph idx="1"/>
          </p:nvPr>
        </p:nvSpPr>
        <p:spPr>
          <a:xfrm>
            <a:off x="822960" y="2057400"/>
            <a:ext cx="7498080" cy="3505200"/>
          </a:xfrm>
        </p:spPr>
        <p:txBody>
          <a:bodyPr>
            <a:normAutofit/>
          </a:bodyPr>
          <a:lstStyle/>
          <a:p>
            <a:pPr algn="ctr">
              <a:buNone/>
            </a:pPr>
            <a:r>
              <a:rPr lang="en-US" sz="5400" dirty="0"/>
              <a:t>Survey Questions</a:t>
            </a:r>
          </a:p>
          <a:p>
            <a:pPr algn="ctr">
              <a:buNone/>
            </a:pPr>
            <a:r>
              <a:rPr lang="en-US" sz="3600" dirty="0"/>
              <a:t>(e.g., items)</a:t>
            </a:r>
          </a:p>
          <a:p>
            <a:pPr algn="ctr">
              <a:buNone/>
            </a:pPr>
            <a:endParaRPr lang="en-US" sz="800" dirty="0"/>
          </a:p>
          <a:p>
            <a:pPr algn="ctr">
              <a:buNone/>
            </a:pPr>
            <a:r>
              <a:rPr lang="en-US" sz="5400" dirty="0"/>
              <a:t>Questionnaire</a:t>
            </a:r>
          </a:p>
          <a:p>
            <a:pPr algn="ctr">
              <a:buNone/>
            </a:pPr>
            <a:r>
              <a:rPr lang="en-US" sz="3600" dirty="0"/>
              <a:t>(e.g., instrument)</a:t>
            </a:r>
          </a:p>
        </p:txBody>
      </p:sp>
      <p:sp>
        <p:nvSpPr>
          <p:cNvPr id="3" name="Footer Placeholder 2">
            <a:extLst>
              <a:ext uri="{FF2B5EF4-FFF2-40B4-BE49-F238E27FC236}">
                <a16:creationId xmlns:a16="http://schemas.microsoft.com/office/drawing/2014/main" id="{22E5D849-9B10-C84F-A6FE-E4D3915AAB73}"/>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4006822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dissolv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dissolve">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2</a:t>
            </a:r>
            <a:r>
              <a:rPr lang="en-US" sz="4000" b="1" dirty="0"/>
              <a:t>: Survey Questions</a:t>
            </a:r>
          </a:p>
        </p:txBody>
      </p:sp>
      <p:sp>
        <p:nvSpPr>
          <p:cNvPr id="6" name="Content Placeholder 2"/>
          <p:cNvSpPr>
            <a:spLocks noGrp="1"/>
          </p:cNvSpPr>
          <p:nvPr>
            <p:ph idx="1"/>
          </p:nvPr>
        </p:nvSpPr>
        <p:spPr>
          <a:xfrm>
            <a:off x="914400" y="1524000"/>
            <a:ext cx="7467600" cy="4648200"/>
          </a:xfrm>
        </p:spPr>
        <p:txBody>
          <a:bodyPr>
            <a:noAutofit/>
          </a:bodyPr>
          <a:lstStyle/>
          <a:p>
            <a:r>
              <a:rPr lang="en-US" sz="4400" dirty="0"/>
              <a:t>Short/Brief</a:t>
            </a:r>
          </a:p>
          <a:p>
            <a:r>
              <a:rPr lang="en-US" sz="4400" dirty="0"/>
              <a:t>Standard grammar and syntax</a:t>
            </a:r>
          </a:p>
          <a:p>
            <a:r>
              <a:rPr lang="en-US" sz="4400" dirty="0"/>
              <a:t>Avoid jargon</a:t>
            </a:r>
          </a:p>
          <a:p>
            <a:r>
              <a:rPr lang="en-US" sz="4400" dirty="0"/>
              <a:t>Check for hidden biases</a:t>
            </a:r>
          </a:p>
          <a:p>
            <a:r>
              <a:rPr lang="en-US" sz="4400" dirty="0"/>
              <a:t>Caution with personal questions</a:t>
            </a:r>
          </a:p>
        </p:txBody>
      </p:sp>
      <p:sp>
        <p:nvSpPr>
          <p:cNvPr id="3" name="Footer Placeholder 2">
            <a:extLst>
              <a:ext uri="{FF2B5EF4-FFF2-40B4-BE49-F238E27FC236}">
                <a16:creationId xmlns:a16="http://schemas.microsoft.com/office/drawing/2014/main" id="{F28E2CFB-2515-4F4F-9826-0B59B2752CE6}"/>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4028327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2</a:t>
            </a:r>
            <a:r>
              <a:rPr lang="en-US" sz="4000" b="1" dirty="0"/>
              <a:t>: Poor Survey Questions</a:t>
            </a:r>
          </a:p>
        </p:txBody>
      </p:sp>
      <p:sp>
        <p:nvSpPr>
          <p:cNvPr id="6" name="Content Placeholder 2"/>
          <p:cNvSpPr>
            <a:spLocks noGrp="1"/>
          </p:cNvSpPr>
          <p:nvPr>
            <p:ph idx="1"/>
          </p:nvPr>
        </p:nvSpPr>
        <p:spPr>
          <a:xfrm>
            <a:off x="628650" y="1690689"/>
            <a:ext cx="8058150" cy="4252911"/>
          </a:xfrm>
        </p:spPr>
        <p:txBody>
          <a:bodyPr>
            <a:noAutofit/>
          </a:bodyPr>
          <a:lstStyle/>
          <a:p>
            <a:pPr marL="0" indent="0">
              <a:buNone/>
            </a:pPr>
            <a:r>
              <a:rPr lang="en-US" sz="4000" dirty="0"/>
              <a:t>Multiple questions (e.g., “Does the work activity require lifting and sitting?”) </a:t>
            </a:r>
          </a:p>
          <a:p>
            <a:pPr marL="0" indent="0">
              <a:buNone/>
            </a:pPr>
            <a:endParaRPr lang="en-US" sz="800" dirty="0"/>
          </a:p>
          <a:p>
            <a:pPr marL="0" indent="0">
              <a:buNone/>
            </a:pPr>
            <a:r>
              <a:rPr lang="en-US" sz="4000" dirty="0"/>
              <a:t>Poor wording (e.g., “Do you hire Spanish speakers?”) </a:t>
            </a:r>
            <a:r>
              <a:rPr lang="en-US" sz="2600" dirty="0">
                <a:solidFill>
                  <a:srgbClr val="FF0000"/>
                </a:solidFill>
              </a:rPr>
              <a:t>(Keep the questions about the demands of work, not the abilities of a person)</a:t>
            </a:r>
          </a:p>
          <a:p>
            <a:pPr algn="r">
              <a:buNone/>
            </a:pPr>
            <a:r>
              <a:rPr lang="en-US" sz="1200" dirty="0"/>
              <a:t>p. 89-95, Fowler</a:t>
            </a:r>
          </a:p>
        </p:txBody>
      </p:sp>
      <p:sp>
        <p:nvSpPr>
          <p:cNvPr id="3" name="Footer Placeholder 2">
            <a:extLst>
              <a:ext uri="{FF2B5EF4-FFF2-40B4-BE49-F238E27FC236}">
                <a16:creationId xmlns:a16="http://schemas.microsoft.com/office/drawing/2014/main" id="{5D53B7A1-7C73-A94C-8D32-08A0A8739DDE}"/>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5953153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2</a:t>
            </a:r>
            <a:r>
              <a:rPr lang="en-US" sz="4000" b="1" dirty="0"/>
              <a:t>: Survey Questions: Easy</a:t>
            </a:r>
          </a:p>
        </p:txBody>
      </p:sp>
      <p:sp>
        <p:nvSpPr>
          <p:cNvPr id="6" name="Content Placeholder 2"/>
          <p:cNvSpPr>
            <a:spLocks noGrp="1"/>
          </p:cNvSpPr>
          <p:nvPr>
            <p:ph idx="1"/>
          </p:nvPr>
        </p:nvSpPr>
        <p:spPr>
          <a:xfrm>
            <a:off x="381000" y="1524000"/>
            <a:ext cx="8382000" cy="4968874"/>
          </a:xfrm>
        </p:spPr>
        <p:txBody>
          <a:bodyPr>
            <a:noAutofit/>
          </a:bodyPr>
          <a:lstStyle/>
          <a:p>
            <a:pPr marL="127000" indent="0">
              <a:buNone/>
            </a:pPr>
            <a:r>
              <a:rPr lang="en-US" sz="3600" dirty="0"/>
              <a:t>“Do you hire for x?”</a:t>
            </a:r>
          </a:p>
          <a:p>
            <a:pPr marL="127000" indent="0">
              <a:buNone/>
            </a:pPr>
            <a:endParaRPr lang="en-US" sz="800" dirty="0"/>
          </a:p>
          <a:p>
            <a:pPr marL="127000" indent="0">
              <a:buNone/>
            </a:pPr>
            <a:r>
              <a:rPr lang="en-US" sz="3600" dirty="0"/>
              <a:t>“Do you anticipate hiring for grocery store cashiers in the next six months?”</a:t>
            </a:r>
          </a:p>
          <a:p>
            <a:pPr marL="127000" indent="0">
              <a:buNone/>
            </a:pPr>
            <a:endParaRPr lang="en-US" sz="800" dirty="0"/>
          </a:p>
          <a:p>
            <a:pPr marL="127000" indent="0">
              <a:buNone/>
            </a:pPr>
            <a:r>
              <a:rPr lang="en-US" sz="3600" dirty="0"/>
              <a:t>“When you hire, what top three qualifications do you seek for an entry-level truck driver?”</a:t>
            </a:r>
          </a:p>
        </p:txBody>
      </p:sp>
      <p:sp>
        <p:nvSpPr>
          <p:cNvPr id="3" name="Footer Placeholder 2">
            <a:extLst>
              <a:ext uri="{FF2B5EF4-FFF2-40B4-BE49-F238E27FC236}">
                <a16:creationId xmlns:a16="http://schemas.microsoft.com/office/drawing/2014/main" id="{2A71CE22-55C0-BA42-BEC8-28713FDACC0E}"/>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40419738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dissolv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2</a:t>
            </a:r>
            <a:r>
              <a:rPr lang="en-US" sz="4000" b="1" dirty="0"/>
              <a:t>: Threats to Response Validity</a:t>
            </a:r>
          </a:p>
        </p:txBody>
      </p:sp>
      <p:sp>
        <p:nvSpPr>
          <p:cNvPr id="6" name="Content Placeholder 2"/>
          <p:cNvSpPr>
            <a:spLocks noGrp="1"/>
          </p:cNvSpPr>
          <p:nvPr>
            <p:ph idx="1"/>
          </p:nvPr>
        </p:nvSpPr>
        <p:spPr>
          <a:xfrm>
            <a:off x="990600" y="1690688"/>
            <a:ext cx="6858000" cy="4329111"/>
          </a:xfrm>
        </p:spPr>
        <p:txBody>
          <a:bodyPr>
            <a:noAutofit/>
          </a:bodyPr>
          <a:lstStyle/>
          <a:p>
            <a:pPr marL="0" indent="0">
              <a:buNone/>
            </a:pPr>
            <a:r>
              <a:rPr lang="en-US" sz="4000" dirty="0"/>
              <a:t>Don’t understand the question</a:t>
            </a:r>
          </a:p>
          <a:p>
            <a:pPr marL="0" indent="0">
              <a:buNone/>
            </a:pPr>
            <a:endParaRPr lang="en-US" sz="800" dirty="0"/>
          </a:p>
          <a:p>
            <a:pPr marL="0" indent="0">
              <a:buNone/>
            </a:pPr>
            <a:r>
              <a:rPr lang="en-US" sz="4000" dirty="0"/>
              <a:t>Don’t have the knowledge to answer the question</a:t>
            </a:r>
          </a:p>
          <a:p>
            <a:pPr marL="0" indent="0">
              <a:buNone/>
            </a:pPr>
            <a:endParaRPr lang="en-US" sz="800" dirty="0"/>
          </a:p>
          <a:p>
            <a:pPr marL="0" indent="0">
              <a:buNone/>
            </a:pPr>
            <a:r>
              <a:rPr lang="en-US" sz="4000" dirty="0"/>
              <a:t>Social desirability of the question                            </a:t>
            </a:r>
            <a:r>
              <a:rPr lang="en-US" sz="1200" dirty="0"/>
              <a:t>p. 105-109, Fowler</a:t>
            </a:r>
          </a:p>
        </p:txBody>
      </p:sp>
      <p:sp>
        <p:nvSpPr>
          <p:cNvPr id="3" name="Footer Placeholder 2">
            <a:extLst>
              <a:ext uri="{FF2B5EF4-FFF2-40B4-BE49-F238E27FC236}">
                <a16:creationId xmlns:a16="http://schemas.microsoft.com/office/drawing/2014/main" id="{FFA0EF4A-4E11-424B-BB3E-B2F5C92FAD46}"/>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3575057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dissolv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3</a:t>
            </a:r>
            <a:r>
              <a:rPr lang="en-US" sz="4000" b="1" dirty="0"/>
              <a:t>:  Interviewers + Interviews</a:t>
            </a:r>
          </a:p>
        </p:txBody>
      </p:sp>
      <p:sp>
        <p:nvSpPr>
          <p:cNvPr id="3" name="Content Placeholder 2"/>
          <p:cNvSpPr>
            <a:spLocks noGrp="1"/>
          </p:cNvSpPr>
          <p:nvPr>
            <p:ph idx="1"/>
          </p:nvPr>
        </p:nvSpPr>
        <p:spPr>
          <a:xfrm>
            <a:off x="1066800" y="1690688"/>
            <a:ext cx="7086600" cy="4633911"/>
          </a:xfrm>
        </p:spPr>
        <p:txBody>
          <a:bodyPr>
            <a:normAutofit/>
          </a:bodyPr>
          <a:lstStyle/>
          <a:p>
            <a:pPr>
              <a:buNone/>
            </a:pPr>
            <a:r>
              <a:rPr lang="en-US" sz="4000" dirty="0"/>
              <a:t> “… attitude toward the survey will influence the results. If the interviewer does not expect much and sends this message, the response rate will probably suffer.”                                     </a:t>
            </a:r>
            <a:r>
              <a:rPr lang="en-US" sz="1200" dirty="0"/>
              <a:t>p. 40, Fink</a:t>
            </a:r>
          </a:p>
          <a:p>
            <a:pPr>
              <a:buNone/>
            </a:pPr>
            <a:endParaRPr lang="en-US" sz="3600" dirty="0"/>
          </a:p>
        </p:txBody>
      </p:sp>
      <p:sp>
        <p:nvSpPr>
          <p:cNvPr id="4" name="Footer Placeholder 3">
            <a:extLst>
              <a:ext uri="{FF2B5EF4-FFF2-40B4-BE49-F238E27FC236}">
                <a16:creationId xmlns:a16="http://schemas.microsoft.com/office/drawing/2014/main" id="{1CBE7339-9364-0F4D-934D-453C346BB6A3}"/>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693504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4</a:t>
            </a:r>
            <a:r>
              <a:rPr lang="en-US" sz="4000" b="1" dirty="0"/>
              <a:t>: Selecting the Population</a:t>
            </a:r>
          </a:p>
        </p:txBody>
      </p:sp>
      <p:sp>
        <p:nvSpPr>
          <p:cNvPr id="3" name="Content Placeholder 2"/>
          <p:cNvSpPr>
            <a:spLocks noGrp="1"/>
          </p:cNvSpPr>
          <p:nvPr>
            <p:ph idx="1"/>
          </p:nvPr>
        </p:nvSpPr>
        <p:spPr>
          <a:xfrm>
            <a:off x="990600" y="1447800"/>
            <a:ext cx="8153400" cy="5105400"/>
          </a:xfrm>
        </p:spPr>
        <p:txBody>
          <a:bodyPr>
            <a:noAutofit/>
          </a:bodyPr>
          <a:lstStyle/>
          <a:p>
            <a:pPr marL="596646" indent="-514350">
              <a:buFont typeface="+mj-lt"/>
              <a:buAutoNum type="arabicPeriod"/>
            </a:pPr>
            <a:r>
              <a:rPr lang="en-US" sz="4800" dirty="0"/>
              <a:t>Who are you going to call?</a:t>
            </a:r>
          </a:p>
          <a:p>
            <a:pPr marL="596646" indent="-514350">
              <a:buFont typeface="+mj-lt"/>
              <a:buAutoNum type="arabicPeriod"/>
            </a:pPr>
            <a:r>
              <a:rPr lang="en-US" sz="4800" dirty="0"/>
              <a:t>Why are these the best sources to call?</a:t>
            </a:r>
          </a:p>
          <a:p>
            <a:pPr marL="596646" indent="-514350">
              <a:buFont typeface="+mj-lt"/>
              <a:buAutoNum type="arabicPeriod"/>
            </a:pPr>
            <a:r>
              <a:rPr lang="en-US" sz="4800" dirty="0"/>
              <a:t>Where are they located?</a:t>
            </a:r>
          </a:p>
          <a:p>
            <a:pPr marL="596646" indent="-514350">
              <a:buFont typeface="+mj-lt"/>
              <a:buAutoNum type="arabicPeriod"/>
            </a:pPr>
            <a:r>
              <a:rPr lang="en-US" sz="4800" dirty="0"/>
              <a:t>How are you going to find them?</a:t>
            </a:r>
          </a:p>
          <a:p>
            <a:pPr>
              <a:buNone/>
            </a:pPr>
            <a:endParaRPr lang="en-US" sz="3500" dirty="0"/>
          </a:p>
        </p:txBody>
      </p:sp>
      <p:sp>
        <p:nvSpPr>
          <p:cNvPr id="4" name="Footer Placeholder 3">
            <a:extLst>
              <a:ext uri="{FF2B5EF4-FFF2-40B4-BE49-F238E27FC236}">
                <a16:creationId xmlns:a16="http://schemas.microsoft.com/office/drawing/2014/main" id="{B59C22E9-8DEC-BB47-B531-EB5A2224ECC1}"/>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1543189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t>Objectives</a:t>
            </a:r>
          </a:p>
        </p:txBody>
      </p:sp>
      <p:sp>
        <p:nvSpPr>
          <p:cNvPr id="2" name="Content Placeholder 1"/>
          <p:cNvSpPr>
            <a:spLocks noGrp="1"/>
          </p:cNvSpPr>
          <p:nvPr>
            <p:ph idx="1"/>
          </p:nvPr>
        </p:nvSpPr>
        <p:spPr>
          <a:xfrm>
            <a:off x="1066800" y="1690689"/>
            <a:ext cx="6934200" cy="3948111"/>
          </a:xfrm>
        </p:spPr>
        <p:txBody>
          <a:bodyPr>
            <a:noAutofit/>
          </a:bodyPr>
          <a:lstStyle/>
          <a:p>
            <a:r>
              <a:rPr lang="en-US" sz="4000" dirty="0"/>
              <a:t>Define labor market survey (LMS) and labor market research (LMR) within labor market search (LMSea)</a:t>
            </a:r>
          </a:p>
          <a:p>
            <a:endParaRPr lang="en-US" sz="800" dirty="0"/>
          </a:p>
          <a:p>
            <a:r>
              <a:rPr lang="en-US" sz="4000" dirty="0"/>
              <a:t>Identify the 12 steps of LMS</a:t>
            </a:r>
          </a:p>
        </p:txBody>
      </p:sp>
      <p:sp>
        <p:nvSpPr>
          <p:cNvPr id="4" name="Footer Placeholder 3">
            <a:extLst>
              <a:ext uri="{FF2B5EF4-FFF2-40B4-BE49-F238E27FC236}">
                <a16:creationId xmlns:a16="http://schemas.microsoft.com/office/drawing/2014/main" id="{A36D2922-7E03-0349-90CD-4B3C51EFFDB0}"/>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476772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p:txBody>
          <a:bodyPr>
            <a:normAutofit/>
          </a:bodyPr>
          <a:lstStyle/>
          <a:p>
            <a:pPr algn="ctr" eaLnBrk="1" hangingPunct="1"/>
            <a:r>
              <a:rPr lang="en-US" sz="4000" b="1" dirty="0">
                <a:solidFill>
                  <a:srgbClr val="FF0000"/>
                </a:solidFill>
              </a:rPr>
              <a:t>Step 4</a:t>
            </a:r>
            <a:r>
              <a:rPr lang="en-US" sz="4000" b="1" dirty="0"/>
              <a:t>: Selecting the Population</a:t>
            </a:r>
            <a:br>
              <a:rPr lang="en-US" sz="4000" b="1" dirty="0"/>
            </a:br>
            <a:r>
              <a:rPr lang="en-US" sz="4000" b="1" dirty="0"/>
              <a:t>The Sampling Frame (The ”List”)</a:t>
            </a:r>
          </a:p>
        </p:txBody>
      </p:sp>
      <p:sp>
        <p:nvSpPr>
          <p:cNvPr id="16387" name="Rectangle 2"/>
          <p:cNvSpPr>
            <a:spLocks noGrp="1" noChangeArrowheads="1"/>
          </p:cNvSpPr>
          <p:nvPr>
            <p:ph idx="1"/>
          </p:nvPr>
        </p:nvSpPr>
        <p:spPr>
          <a:xfrm>
            <a:off x="838200" y="1828800"/>
            <a:ext cx="7677150" cy="4664074"/>
          </a:xfrm>
        </p:spPr>
        <p:txBody>
          <a:bodyPr>
            <a:normAutofit/>
          </a:bodyPr>
          <a:lstStyle/>
          <a:p>
            <a:pPr marL="82296" indent="0">
              <a:buNone/>
            </a:pPr>
            <a:r>
              <a:rPr lang="en-US" sz="4800" dirty="0"/>
              <a:t>“The sampling frame is a technical term for the list of all employers or individuals that have a chance to be contacted given the identified target population.”</a:t>
            </a:r>
          </a:p>
          <a:p>
            <a:pPr marL="0" indent="0">
              <a:buNone/>
            </a:pPr>
            <a:endParaRPr lang="en-US" sz="800" dirty="0"/>
          </a:p>
          <a:p>
            <a:pPr marL="0" indent="0" algn="r">
              <a:buNone/>
            </a:pPr>
            <a:r>
              <a:rPr lang="en-US" sz="1200" i="1" dirty="0"/>
              <a:t>Teaching LMS </a:t>
            </a:r>
            <a:r>
              <a:rPr lang="en-US" sz="1200" dirty="0"/>
              <a:t>(Barros-Bailey, 2012a</a:t>
            </a:r>
            <a:r>
              <a:rPr lang="en-US" sz="1600" dirty="0"/>
              <a:t>)</a:t>
            </a:r>
          </a:p>
          <a:p>
            <a:pPr algn="r"/>
            <a:endParaRPr lang="en-US" sz="1600" dirty="0"/>
          </a:p>
        </p:txBody>
      </p:sp>
      <p:sp>
        <p:nvSpPr>
          <p:cNvPr id="2" name="Footer Placeholder 1">
            <a:extLst>
              <a:ext uri="{FF2B5EF4-FFF2-40B4-BE49-F238E27FC236}">
                <a16:creationId xmlns:a16="http://schemas.microsoft.com/office/drawing/2014/main" id="{4A1E8B2C-6B52-2648-AB07-3006A06C453C}"/>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9104713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5</a:t>
            </a:r>
            <a:r>
              <a:rPr lang="en-US" sz="4000" b="1" dirty="0"/>
              <a:t>: Census v. </a:t>
            </a:r>
            <a:r>
              <a:rPr lang="en-US" sz="4000" b="1" i="1" dirty="0">
                <a:solidFill>
                  <a:srgbClr val="CC0000"/>
                </a:solidFill>
              </a:rPr>
              <a:t>Sample</a:t>
            </a:r>
          </a:p>
        </p:txBody>
      </p:sp>
      <p:sp>
        <p:nvSpPr>
          <p:cNvPr id="3" name="Content Placeholder 2"/>
          <p:cNvSpPr>
            <a:spLocks noGrp="1"/>
          </p:cNvSpPr>
          <p:nvPr>
            <p:ph idx="1"/>
          </p:nvPr>
        </p:nvSpPr>
        <p:spPr>
          <a:xfrm>
            <a:off x="914400" y="1524000"/>
            <a:ext cx="7315200" cy="4572000"/>
          </a:xfrm>
        </p:spPr>
        <p:txBody>
          <a:bodyPr>
            <a:normAutofit/>
          </a:bodyPr>
          <a:lstStyle/>
          <a:p>
            <a:pPr lvl="1" algn="ctr">
              <a:buNone/>
            </a:pPr>
            <a:r>
              <a:rPr lang="en-US" sz="4000" dirty="0"/>
              <a:t>A </a:t>
            </a:r>
            <a:r>
              <a:rPr lang="en-US" sz="4000" b="1" i="1" dirty="0">
                <a:solidFill>
                  <a:srgbClr val="CC0000"/>
                </a:solidFill>
              </a:rPr>
              <a:t>sample</a:t>
            </a:r>
            <a:r>
              <a:rPr lang="en-US" sz="4000" dirty="0"/>
              <a:t> is a subset of the population</a:t>
            </a:r>
          </a:p>
          <a:p>
            <a:pPr lvl="1" algn="ctr">
              <a:buNone/>
            </a:pPr>
            <a:endParaRPr lang="en-US" sz="1000" dirty="0"/>
          </a:p>
          <a:p>
            <a:pPr lvl="1" algn="ctr">
              <a:buNone/>
            </a:pPr>
            <a:endParaRPr lang="en-US" sz="1000" dirty="0"/>
          </a:p>
          <a:p>
            <a:pPr lvl="1">
              <a:buNone/>
            </a:pPr>
            <a:r>
              <a:rPr lang="en-US" sz="4000" dirty="0"/>
              <a:t>“… to </a:t>
            </a:r>
            <a:r>
              <a:rPr lang="en-US" sz="4000" b="1" i="1" dirty="0">
                <a:solidFill>
                  <a:srgbClr val="A43020"/>
                </a:solidFill>
              </a:rPr>
              <a:t>sample</a:t>
            </a:r>
            <a:r>
              <a:rPr lang="en-US" sz="4000" dirty="0"/>
              <a:t> [is] to select a small subset of a population representative of the whole population.”                      </a:t>
            </a:r>
            <a:r>
              <a:rPr lang="en-US" sz="1200" dirty="0"/>
              <a:t>p. 4, Fowler</a:t>
            </a:r>
          </a:p>
          <a:p>
            <a:pPr>
              <a:buNone/>
            </a:pPr>
            <a:endParaRPr lang="en-US" dirty="0"/>
          </a:p>
        </p:txBody>
      </p:sp>
      <p:sp>
        <p:nvSpPr>
          <p:cNvPr id="4" name="Footer Placeholder 3">
            <a:extLst>
              <a:ext uri="{FF2B5EF4-FFF2-40B4-BE49-F238E27FC236}">
                <a16:creationId xmlns:a16="http://schemas.microsoft.com/office/drawing/2014/main" id="{390E3953-394D-4C4D-BE54-E2415676C14A}"/>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7550678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5</a:t>
            </a:r>
            <a:r>
              <a:rPr lang="en-US" sz="4000" b="1" dirty="0"/>
              <a:t>: </a:t>
            </a:r>
            <a:r>
              <a:rPr lang="en-US" sz="4000" b="1" i="1" dirty="0">
                <a:solidFill>
                  <a:srgbClr val="7030A0"/>
                </a:solidFill>
              </a:rPr>
              <a:t>Census </a:t>
            </a:r>
            <a:r>
              <a:rPr lang="en-US" sz="4000" b="1" dirty="0"/>
              <a:t>v. Sample</a:t>
            </a:r>
          </a:p>
        </p:txBody>
      </p:sp>
      <p:sp>
        <p:nvSpPr>
          <p:cNvPr id="3" name="Content Placeholder 2"/>
          <p:cNvSpPr>
            <a:spLocks noGrp="1"/>
          </p:cNvSpPr>
          <p:nvPr>
            <p:ph idx="1"/>
          </p:nvPr>
        </p:nvSpPr>
        <p:spPr>
          <a:xfrm>
            <a:off x="628650" y="1447800"/>
            <a:ext cx="7886700" cy="4876800"/>
          </a:xfrm>
        </p:spPr>
        <p:txBody>
          <a:bodyPr>
            <a:normAutofit/>
          </a:bodyPr>
          <a:lstStyle/>
          <a:p>
            <a:pPr marL="365760" lvl="1" indent="-283464">
              <a:spcBef>
                <a:spcPts val="600"/>
              </a:spcBef>
              <a:buSzPct val="80000"/>
              <a:buNone/>
            </a:pPr>
            <a:endParaRPr lang="en-US" dirty="0"/>
          </a:p>
          <a:p>
            <a:pPr marL="238125" lvl="1" indent="-155575">
              <a:spcBef>
                <a:spcPts val="600"/>
              </a:spcBef>
              <a:buSzPct val="80000"/>
              <a:buNone/>
            </a:pPr>
            <a:r>
              <a:rPr lang="en-US" sz="3800" dirty="0"/>
              <a:t>“When the entire population is surveyed, it is called a </a:t>
            </a:r>
            <a:r>
              <a:rPr lang="en-US" sz="3800" b="1" i="1" dirty="0">
                <a:solidFill>
                  <a:srgbClr val="7030A0"/>
                </a:solidFill>
              </a:rPr>
              <a:t>census</a:t>
            </a:r>
            <a:r>
              <a:rPr lang="en-US" sz="3800" dirty="0"/>
              <a:t>.”</a:t>
            </a:r>
            <a:r>
              <a:rPr lang="en-US" sz="3600" dirty="0"/>
              <a:t>               </a:t>
            </a:r>
            <a:r>
              <a:rPr lang="en-US" sz="1200" dirty="0"/>
              <a:t>p. 332, </a:t>
            </a:r>
            <a:r>
              <a:rPr lang="en-US" sz="1200" i="1" dirty="0"/>
              <a:t>How to Design and Evaluate Research in Education</a:t>
            </a:r>
            <a:endParaRPr lang="en-US" sz="1200" dirty="0"/>
          </a:p>
          <a:p>
            <a:pPr>
              <a:buNone/>
            </a:pPr>
            <a:r>
              <a:rPr lang="en-US" sz="3800" dirty="0"/>
              <a:t>“In the decennial </a:t>
            </a:r>
            <a:r>
              <a:rPr lang="en-US" sz="3800" b="1" i="1" dirty="0">
                <a:solidFill>
                  <a:srgbClr val="7030A0"/>
                </a:solidFill>
              </a:rPr>
              <a:t>census</a:t>
            </a:r>
            <a:r>
              <a:rPr lang="en-US" sz="3800" dirty="0"/>
              <a:t>, statistics are produced about a population by asking people questions.  No sampling, though, is involved; data are supposed to be collected about every person in the population.”   </a:t>
            </a:r>
            <a:r>
              <a:rPr lang="en-US" sz="1200" dirty="0"/>
              <a:t>p. 1, Fowler</a:t>
            </a:r>
          </a:p>
          <a:p>
            <a:pPr>
              <a:buNone/>
            </a:pPr>
            <a:endParaRPr lang="en-US" dirty="0"/>
          </a:p>
        </p:txBody>
      </p:sp>
      <p:sp>
        <p:nvSpPr>
          <p:cNvPr id="4" name="Footer Placeholder 3">
            <a:extLst>
              <a:ext uri="{FF2B5EF4-FFF2-40B4-BE49-F238E27FC236}">
                <a16:creationId xmlns:a16="http://schemas.microsoft.com/office/drawing/2014/main" id="{96487C01-679D-134C-87A5-2F93ABFBCBD3}"/>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8373872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5</a:t>
            </a:r>
            <a:r>
              <a:rPr lang="en-US" sz="4000" b="1" dirty="0"/>
              <a:t>: </a:t>
            </a:r>
            <a:r>
              <a:rPr lang="en-US" sz="4000" b="1" dirty="0">
                <a:solidFill>
                  <a:srgbClr val="C00000"/>
                </a:solidFill>
              </a:rPr>
              <a:t>Q&amp;A</a:t>
            </a:r>
          </a:p>
        </p:txBody>
      </p:sp>
      <p:sp>
        <p:nvSpPr>
          <p:cNvPr id="3" name="Content Placeholder 2"/>
          <p:cNvSpPr>
            <a:spLocks noGrp="1"/>
          </p:cNvSpPr>
          <p:nvPr>
            <p:ph idx="1"/>
          </p:nvPr>
        </p:nvSpPr>
        <p:spPr>
          <a:xfrm>
            <a:off x="1219200" y="2514600"/>
            <a:ext cx="7010400" cy="1600200"/>
          </a:xfrm>
        </p:spPr>
        <p:txBody>
          <a:bodyPr>
            <a:noAutofit/>
          </a:bodyPr>
          <a:lstStyle/>
          <a:p>
            <a:pPr algn="ctr">
              <a:buNone/>
            </a:pPr>
            <a:r>
              <a:rPr lang="en-US" sz="6000" b="1" dirty="0">
                <a:solidFill>
                  <a:srgbClr val="C00000"/>
                </a:solidFill>
              </a:rPr>
              <a:t>Q</a:t>
            </a:r>
            <a:r>
              <a:rPr lang="en-US" sz="4400" b="1" dirty="0"/>
              <a:t>:</a:t>
            </a:r>
            <a:r>
              <a:rPr lang="en-US" sz="4400" b="1" dirty="0">
                <a:solidFill>
                  <a:srgbClr val="C00000"/>
                </a:solidFill>
              </a:rPr>
              <a:t> </a:t>
            </a:r>
            <a:r>
              <a:rPr lang="en-US" sz="6000" b="1" i="1" dirty="0">
                <a:solidFill>
                  <a:srgbClr val="A43020"/>
                </a:solidFill>
              </a:rPr>
              <a:t>Does size matter?</a:t>
            </a:r>
          </a:p>
        </p:txBody>
      </p:sp>
      <p:sp>
        <p:nvSpPr>
          <p:cNvPr id="4" name="Footer Placeholder 3">
            <a:extLst>
              <a:ext uri="{FF2B5EF4-FFF2-40B4-BE49-F238E27FC236}">
                <a16:creationId xmlns:a16="http://schemas.microsoft.com/office/drawing/2014/main" id="{0CC99B32-AC87-7B4B-B801-89C9C27487BA}"/>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514756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5</a:t>
            </a:r>
            <a:r>
              <a:rPr lang="en-US" sz="4000" b="1" dirty="0"/>
              <a:t>: </a:t>
            </a:r>
            <a:r>
              <a:rPr lang="en-US" sz="4000" b="1" dirty="0">
                <a:solidFill>
                  <a:srgbClr val="C00000"/>
                </a:solidFill>
              </a:rPr>
              <a:t>Q&amp;A</a:t>
            </a:r>
          </a:p>
        </p:txBody>
      </p:sp>
      <p:sp>
        <p:nvSpPr>
          <p:cNvPr id="3" name="Content Placeholder 2"/>
          <p:cNvSpPr>
            <a:spLocks noGrp="1"/>
          </p:cNvSpPr>
          <p:nvPr>
            <p:ph idx="1"/>
          </p:nvPr>
        </p:nvSpPr>
        <p:spPr>
          <a:xfrm>
            <a:off x="628650" y="1690688"/>
            <a:ext cx="7886700" cy="4633911"/>
          </a:xfrm>
        </p:spPr>
        <p:txBody>
          <a:bodyPr>
            <a:noAutofit/>
          </a:bodyPr>
          <a:lstStyle/>
          <a:p>
            <a:pPr algn="ctr">
              <a:buNone/>
            </a:pPr>
            <a:r>
              <a:rPr lang="en-US" sz="4400" b="1" dirty="0">
                <a:solidFill>
                  <a:srgbClr val="00B050"/>
                </a:solidFill>
              </a:rPr>
              <a:t>A</a:t>
            </a:r>
            <a:r>
              <a:rPr lang="en-US" sz="4400" b="1" dirty="0"/>
              <a:t>: </a:t>
            </a:r>
            <a:r>
              <a:rPr lang="en-US" sz="4400" dirty="0"/>
              <a:t> </a:t>
            </a:r>
            <a:r>
              <a:rPr lang="en-US" sz="4400" b="1" dirty="0"/>
              <a:t>Not necessarily!</a:t>
            </a:r>
            <a:endParaRPr lang="en-US" sz="1600" dirty="0"/>
          </a:p>
          <a:p>
            <a:pPr algn="ctr">
              <a:buNone/>
            </a:pPr>
            <a:r>
              <a:rPr lang="en-US" sz="3800" dirty="0"/>
              <a:t>"The quality of a survey is best judged not by its size, scope, or prominence, but by how much attention is given to [preventing, measuring, and] dealing with the many important problems that can arise." </a:t>
            </a:r>
          </a:p>
          <a:p>
            <a:pPr algn="r">
              <a:buNone/>
            </a:pPr>
            <a:br>
              <a:rPr lang="en-US" sz="800" dirty="0"/>
            </a:br>
            <a:r>
              <a:rPr lang="en-US" sz="1800" i="1" baseline="-25000" dirty="0"/>
              <a:t>--"What is a Survey?",  American Statistical Association, 1996</a:t>
            </a:r>
          </a:p>
          <a:p>
            <a:pPr algn="r">
              <a:buNone/>
            </a:pPr>
            <a:r>
              <a:rPr lang="en-US" sz="1800" i="1" baseline="-25000" dirty="0"/>
              <a:t>as cited at: http://www.aapor.org/Best_Practices/2845.htm</a:t>
            </a:r>
            <a:endParaRPr lang="en-US" sz="1800" dirty="0"/>
          </a:p>
        </p:txBody>
      </p:sp>
      <p:sp>
        <p:nvSpPr>
          <p:cNvPr id="4" name="Footer Placeholder 3">
            <a:extLst>
              <a:ext uri="{FF2B5EF4-FFF2-40B4-BE49-F238E27FC236}">
                <a16:creationId xmlns:a16="http://schemas.microsoft.com/office/drawing/2014/main" id="{410FC8F4-8142-044D-9836-E2D8CCF2AD85}"/>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8194461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772400" cy="1143000"/>
          </a:xfrm>
        </p:spPr>
        <p:txBody>
          <a:bodyPr>
            <a:normAutofit/>
          </a:bodyPr>
          <a:lstStyle/>
          <a:p>
            <a:r>
              <a:rPr lang="en-US" sz="4000" b="1" dirty="0">
                <a:solidFill>
                  <a:srgbClr val="FF0000"/>
                </a:solidFill>
              </a:rPr>
              <a:t>Step 6</a:t>
            </a:r>
            <a:r>
              <a:rPr lang="en-US" sz="4000" b="1" dirty="0"/>
              <a:t>: </a:t>
            </a:r>
            <a:r>
              <a:rPr lang="en-US" sz="4000" b="1" dirty="0">
                <a:solidFill>
                  <a:schemeClr val="bg1">
                    <a:lumMod val="50000"/>
                  </a:schemeClr>
                </a:solidFill>
              </a:rPr>
              <a:t>Definition of Terms</a:t>
            </a:r>
            <a:endParaRPr lang="en-US" sz="4000" b="1" dirty="0"/>
          </a:p>
        </p:txBody>
      </p:sp>
      <p:sp>
        <p:nvSpPr>
          <p:cNvPr id="3" name="Content Placeholder 2"/>
          <p:cNvSpPr>
            <a:spLocks noGrp="1"/>
          </p:cNvSpPr>
          <p:nvPr>
            <p:ph idx="1"/>
          </p:nvPr>
        </p:nvSpPr>
        <p:spPr>
          <a:xfrm>
            <a:off x="1066800" y="1752600"/>
            <a:ext cx="6858000" cy="4038600"/>
          </a:xfrm>
        </p:spPr>
        <p:txBody>
          <a:bodyPr>
            <a:normAutofit/>
          </a:bodyPr>
          <a:lstStyle/>
          <a:p>
            <a:pPr algn="ctr">
              <a:buNone/>
            </a:pPr>
            <a:r>
              <a:rPr lang="en-US" sz="5400" dirty="0"/>
              <a:t>Random Sampling </a:t>
            </a:r>
          </a:p>
          <a:p>
            <a:pPr algn="ctr">
              <a:buNone/>
            </a:pPr>
            <a:r>
              <a:rPr lang="en-US" sz="2400" dirty="0"/>
              <a:t>“Probability(stic) Sampling”</a:t>
            </a:r>
            <a:endParaRPr lang="en-US" sz="800" dirty="0"/>
          </a:p>
          <a:p>
            <a:pPr algn="ctr">
              <a:buNone/>
            </a:pPr>
            <a:endParaRPr lang="en-US" sz="800" dirty="0"/>
          </a:p>
          <a:p>
            <a:pPr algn="ctr">
              <a:buNone/>
            </a:pPr>
            <a:r>
              <a:rPr lang="en-US" sz="5400" dirty="0"/>
              <a:t>Nonrandom</a:t>
            </a:r>
          </a:p>
          <a:p>
            <a:pPr algn="ctr">
              <a:buNone/>
            </a:pPr>
            <a:r>
              <a:rPr lang="en-US" sz="2400" dirty="0"/>
              <a:t>“Convenience/availability Sampling”</a:t>
            </a:r>
          </a:p>
        </p:txBody>
      </p:sp>
      <p:sp>
        <p:nvSpPr>
          <p:cNvPr id="4" name="Footer Placeholder 3">
            <a:extLst>
              <a:ext uri="{FF2B5EF4-FFF2-40B4-BE49-F238E27FC236}">
                <a16:creationId xmlns:a16="http://schemas.microsoft.com/office/drawing/2014/main" id="{0ADF2255-352D-A841-A880-014806C6C7E5}"/>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7356970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p:txBody>
          <a:bodyPr>
            <a:normAutofit/>
          </a:bodyPr>
          <a:lstStyle/>
          <a:p>
            <a:pPr algn="ctr"/>
            <a:r>
              <a:rPr lang="en-US" sz="4000" b="1" dirty="0">
                <a:solidFill>
                  <a:srgbClr val="FF0000"/>
                </a:solidFill>
              </a:rPr>
              <a:t>Step 7</a:t>
            </a:r>
            <a:r>
              <a:rPr lang="en-US" sz="4000" b="1" dirty="0"/>
              <a:t>: Constructing + Testing the Instrument</a:t>
            </a:r>
          </a:p>
        </p:txBody>
      </p:sp>
      <p:sp>
        <p:nvSpPr>
          <p:cNvPr id="19459" name="Rectangle 2"/>
          <p:cNvSpPr>
            <a:spLocks noGrp="1" noChangeArrowheads="1"/>
          </p:cNvSpPr>
          <p:nvPr>
            <p:ph idx="1"/>
          </p:nvPr>
        </p:nvSpPr>
        <p:spPr>
          <a:xfrm>
            <a:off x="1295400" y="2209800"/>
            <a:ext cx="6553200" cy="3581400"/>
          </a:xfrm>
        </p:spPr>
        <p:txBody>
          <a:bodyPr>
            <a:normAutofit/>
          </a:bodyPr>
          <a:lstStyle/>
          <a:p>
            <a:pPr marL="0" indent="0" eaLnBrk="1" hangingPunct="1">
              <a:buNone/>
            </a:pPr>
            <a:r>
              <a:rPr lang="en-US" sz="4800" dirty="0"/>
              <a:t>Constructing</a:t>
            </a:r>
          </a:p>
          <a:p>
            <a:pPr lvl="1"/>
            <a:r>
              <a:rPr lang="en-US" sz="4400" dirty="0"/>
              <a:t>Background</a:t>
            </a:r>
          </a:p>
          <a:p>
            <a:pPr lvl="1"/>
            <a:r>
              <a:rPr lang="en-US" sz="4400" dirty="0"/>
              <a:t>Survey Questions</a:t>
            </a:r>
          </a:p>
          <a:p>
            <a:pPr lvl="1"/>
            <a:r>
              <a:rPr lang="en-US" sz="4400" dirty="0"/>
              <a:t>Comments</a:t>
            </a:r>
          </a:p>
        </p:txBody>
      </p:sp>
      <p:sp>
        <p:nvSpPr>
          <p:cNvPr id="2" name="Footer Placeholder 1">
            <a:extLst>
              <a:ext uri="{FF2B5EF4-FFF2-40B4-BE49-F238E27FC236}">
                <a16:creationId xmlns:a16="http://schemas.microsoft.com/office/drawing/2014/main" id="{A9E9D0AF-E989-2646-8CAE-48BA2BF4D2F9}"/>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3904802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dissolve">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p:txBody>
          <a:bodyPr>
            <a:normAutofit/>
          </a:bodyPr>
          <a:lstStyle/>
          <a:p>
            <a:pPr algn="ctr"/>
            <a:r>
              <a:rPr lang="en-US" sz="4000" b="1" dirty="0">
                <a:solidFill>
                  <a:srgbClr val="FF0000"/>
                </a:solidFill>
              </a:rPr>
              <a:t>Step 7</a:t>
            </a:r>
            <a:r>
              <a:rPr lang="en-US" sz="4000" b="1" dirty="0"/>
              <a:t>: Constructing + Testing the Instrument</a:t>
            </a:r>
          </a:p>
        </p:txBody>
      </p:sp>
      <p:sp>
        <p:nvSpPr>
          <p:cNvPr id="19459" name="Rectangle 2"/>
          <p:cNvSpPr>
            <a:spLocks noGrp="1" noChangeArrowheads="1"/>
          </p:cNvSpPr>
          <p:nvPr>
            <p:ph idx="1"/>
          </p:nvPr>
        </p:nvSpPr>
        <p:spPr>
          <a:xfrm>
            <a:off x="1435608" y="1676400"/>
            <a:ext cx="7498080" cy="4572000"/>
          </a:xfrm>
        </p:spPr>
        <p:txBody>
          <a:bodyPr>
            <a:normAutofit/>
          </a:bodyPr>
          <a:lstStyle/>
          <a:p>
            <a:pPr marL="0" indent="0" eaLnBrk="1" hangingPunct="1">
              <a:buNone/>
            </a:pPr>
            <a:r>
              <a:rPr lang="en-US" sz="4800" dirty="0"/>
              <a:t>Testing</a:t>
            </a:r>
          </a:p>
          <a:p>
            <a:pPr lvl="1"/>
            <a:r>
              <a:rPr lang="en-US" sz="4400" dirty="0"/>
              <a:t>Refine the questionnaire</a:t>
            </a:r>
          </a:p>
          <a:p>
            <a:pPr lvl="1"/>
            <a:r>
              <a:rPr lang="en-US" sz="4400" dirty="0"/>
              <a:t>Test the questionnaire (called piloting)</a:t>
            </a:r>
          </a:p>
        </p:txBody>
      </p:sp>
      <p:sp>
        <p:nvSpPr>
          <p:cNvPr id="2" name="Footer Placeholder 1">
            <a:extLst>
              <a:ext uri="{FF2B5EF4-FFF2-40B4-BE49-F238E27FC236}">
                <a16:creationId xmlns:a16="http://schemas.microsoft.com/office/drawing/2014/main" id="{FEC4F177-3E35-2C43-8D49-1DEDB9971FEF}"/>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717924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dissolve">
                                      <p:cBhvr>
                                        <p:cTn id="7" dur="500"/>
                                        <p:tgtEl>
                                          <p:spTgt spid="19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dissolve">
                                      <p:cBhvr>
                                        <p:cTn id="12"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a:t>Phase II:</a:t>
            </a:r>
          </a:p>
          <a:p>
            <a:pPr marL="0" indent="0" algn="ctr">
              <a:buNone/>
            </a:pPr>
            <a:r>
              <a:rPr lang="en-US" sz="8000" b="1" dirty="0"/>
              <a:t>Data Collection</a:t>
            </a:r>
          </a:p>
        </p:txBody>
      </p:sp>
      <p:sp>
        <p:nvSpPr>
          <p:cNvPr id="3" name="Footer Placeholder 2">
            <a:extLst>
              <a:ext uri="{FF2B5EF4-FFF2-40B4-BE49-F238E27FC236}">
                <a16:creationId xmlns:a16="http://schemas.microsoft.com/office/drawing/2014/main" id="{F6DD1287-007E-A348-9D60-FE77C8B860A5}"/>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1571589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356" y="457200"/>
            <a:ext cx="8019288" cy="1524000"/>
          </a:xfrm>
        </p:spPr>
        <p:txBody>
          <a:bodyPr>
            <a:noAutofit/>
          </a:bodyPr>
          <a:lstStyle/>
          <a:p>
            <a:pPr algn="ctr"/>
            <a:r>
              <a:rPr lang="en-US" sz="4000" b="1" dirty="0">
                <a:solidFill>
                  <a:srgbClr val="FF0000"/>
                </a:solidFill>
              </a:rPr>
              <a:t>Step 8</a:t>
            </a:r>
            <a:r>
              <a:rPr lang="en-US" sz="4000" b="1" dirty="0"/>
              <a:t>: Data Collection + Preparation</a:t>
            </a:r>
          </a:p>
        </p:txBody>
      </p:sp>
      <p:sp>
        <p:nvSpPr>
          <p:cNvPr id="3" name="Content Placeholder 2"/>
          <p:cNvSpPr>
            <a:spLocks noGrp="1"/>
          </p:cNvSpPr>
          <p:nvPr>
            <p:ph idx="1"/>
          </p:nvPr>
        </p:nvSpPr>
        <p:spPr>
          <a:xfrm>
            <a:off x="1066800" y="2133600"/>
            <a:ext cx="6858000" cy="3962400"/>
          </a:xfrm>
        </p:spPr>
        <p:txBody>
          <a:bodyPr>
            <a:normAutofit/>
          </a:bodyPr>
          <a:lstStyle/>
          <a:p>
            <a:pPr marL="0" indent="0">
              <a:buNone/>
            </a:pPr>
            <a:r>
              <a:rPr lang="en-US" sz="4800" dirty="0"/>
              <a:t>Look at the data</a:t>
            </a:r>
          </a:p>
          <a:p>
            <a:pPr marL="0" indent="0">
              <a:buNone/>
            </a:pPr>
            <a:endParaRPr lang="en-US" sz="800" dirty="0"/>
          </a:p>
          <a:p>
            <a:pPr marL="0" indent="0">
              <a:buNone/>
            </a:pPr>
            <a:r>
              <a:rPr lang="en-US" sz="4800" dirty="0"/>
              <a:t>Some people don’t respond to all the questions: Missing data</a:t>
            </a:r>
          </a:p>
        </p:txBody>
      </p:sp>
      <p:sp>
        <p:nvSpPr>
          <p:cNvPr id="4" name="Footer Placeholder 3">
            <a:extLst>
              <a:ext uri="{FF2B5EF4-FFF2-40B4-BE49-F238E27FC236}">
                <a16:creationId xmlns:a16="http://schemas.microsoft.com/office/drawing/2014/main" id="{83D54D1B-42BF-F94E-9F4C-405DF93B33C4}"/>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321459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C00000"/>
                </a:solidFill>
              </a:rPr>
              <a:t>L</a:t>
            </a:r>
            <a:r>
              <a:rPr lang="en-US" sz="4000" b="1" dirty="0"/>
              <a:t>abor </a:t>
            </a:r>
            <a:r>
              <a:rPr lang="en-US" sz="4000" b="1" dirty="0">
                <a:solidFill>
                  <a:srgbClr val="C00000"/>
                </a:solidFill>
              </a:rPr>
              <a:t>M</a:t>
            </a:r>
            <a:r>
              <a:rPr lang="en-US" sz="4000" b="1" dirty="0"/>
              <a:t>arket </a:t>
            </a:r>
            <a:r>
              <a:rPr lang="en-US" sz="4000" b="1" i="1" dirty="0">
                <a:solidFill>
                  <a:srgbClr val="C00000"/>
                </a:solidFill>
              </a:rPr>
              <a:t>S</a:t>
            </a:r>
            <a:r>
              <a:rPr lang="en-US" sz="4000" b="1" dirty="0"/>
              <a:t>earch v. </a:t>
            </a:r>
            <a:r>
              <a:rPr lang="en-US" sz="4000" b="1" i="1" dirty="0">
                <a:solidFill>
                  <a:srgbClr val="C00000"/>
                </a:solidFill>
              </a:rPr>
              <a:t>S</a:t>
            </a:r>
            <a:r>
              <a:rPr lang="en-US" sz="4000" b="1" dirty="0"/>
              <a:t>urvey</a:t>
            </a:r>
          </a:p>
        </p:txBody>
      </p:sp>
      <p:sp>
        <p:nvSpPr>
          <p:cNvPr id="8" name="Freeform 7">
            <a:extLst>
              <a:ext uri="{FF2B5EF4-FFF2-40B4-BE49-F238E27FC236}">
                <a16:creationId xmlns:a16="http://schemas.microsoft.com/office/drawing/2014/main" id="{25C53C86-5046-324B-89B7-88CD397E69AA}"/>
              </a:ext>
            </a:extLst>
          </p:cNvPr>
          <p:cNvSpPr/>
          <p:nvPr/>
        </p:nvSpPr>
        <p:spPr>
          <a:xfrm>
            <a:off x="1830115" y="1371599"/>
            <a:ext cx="3476998" cy="4191001"/>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46051" tIns="838200" rIns="148586" bIns="838201"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7030A0"/>
                </a:solidFill>
              </a:rPr>
              <a:t>LABOR MARKET SEARCH</a:t>
            </a:r>
          </a:p>
        </p:txBody>
      </p:sp>
      <p:sp>
        <p:nvSpPr>
          <p:cNvPr id="9" name="Freeform 8">
            <a:extLst>
              <a:ext uri="{FF2B5EF4-FFF2-40B4-BE49-F238E27FC236}">
                <a16:creationId xmlns:a16="http://schemas.microsoft.com/office/drawing/2014/main" id="{52CC65C2-C341-EB47-A16C-353135205EC1}"/>
              </a:ext>
            </a:extLst>
          </p:cNvPr>
          <p:cNvSpPr/>
          <p:nvPr/>
        </p:nvSpPr>
        <p:spPr>
          <a:xfrm rot="20147887">
            <a:off x="5233851" y="1338197"/>
            <a:ext cx="1390312" cy="205518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46050" tIns="411036" rIns="148586" bIns="411036"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accent1">
                    <a:lumMod val="75000"/>
                  </a:schemeClr>
                </a:solidFill>
              </a:rPr>
              <a:t>Labor Market Research</a:t>
            </a:r>
          </a:p>
        </p:txBody>
      </p:sp>
      <p:sp>
        <p:nvSpPr>
          <p:cNvPr id="12" name="Freeform 11">
            <a:extLst>
              <a:ext uri="{FF2B5EF4-FFF2-40B4-BE49-F238E27FC236}">
                <a16:creationId xmlns:a16="http://schemas.microsoft.com/office/drawing/2014/main" id="{00A9C4B4-3269-B44A-9E24-5AA59B029391}"/>
              </a:ext>
            </a:extLst>
          </p:cNvPr>
          <p:cNvSpPr/>
          <p:nvPr/>
        </p:nvSpPr>
        <p:spPr>
          <a:xfrm rot="20147887">
            <a:off x="5313056" y="3317188"/>
            <a:ext cx="1390313" cy="205518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46050" tIns="411036" rIns="148586" bIns="41103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rgbClr val="FF0000"/>
                </a:solidFill>
              </a:rPr>
              <a:t>Labor Market Survey</a:t>
            </a:r>
          </a:p>
        </p:txBody>
      </p:sp>
      <p:sp>
        <p:nvSpPr>
          <p:cNvPr id="5" name="TextBox 4"/>
          <p:cNvSpPr txBox="1"/>
          <p:nvPr/>
        </p:nvSpPr>
        <p:spPr>
          <a:xfrm>
            <a:off x="6096000" y="2895600"/>
            <a:ext cx="533400" cy="707886"/>
          </a:xfrm>
          <a:prstGeom prst="rect">
            <a:avLst/>
          </a:prstGeom>
          <a:noFill/>
        </p:spPr>
        <p:txBody>
          <a:bodyPr wrap="square" rtlCol="0">
            <a:spAutoFit/>
          </a:bodyPr>
          <a:lstStyle/>
          <a:p>
            <a:r>
              <a:rPr lang="en-US" sz="4000" dirty="0">
                <a:latin typeface="Arial"/>
                <a:cs typeface="Arial"/>
              </a:rPr>
              <a:t>±</a:t>
            </a:r>
            <a:endParaRPr lang="en-US" sz="4000" dirty="0"/>
          </a:p>
        </p:txBody>
      </p:sp>
      <p:sp>
        <p:nvSpPr>
          <p:cNvPr id="6" name="TextBox 5"/>
          <p:cNvSpPr txBox="1"/>
          <p:nvPr/>
        </p:nvSpPr>
        <p:spPr>
          <a:xfrm>
            <a:off x="5257800" y="3048000"/>
            <a:ext cx="304800" cy="553998"/>
          </a:xfrm>
          <a:prstGeom prst="rect">
            <a:avLst/>
          </a:prstGeom>
          <a:noFill/>
        </p:spPr>
        <p:txBody>
          <a:bodyPr wrap="square" rtlCol="0">
            <a:spAutoFit/>
          </a:bodyPr>
          <a:lstStyle/>
          <a:p>
            <a:r>
              <a:rPr lang="en-US" sz="3000" b="1" dirty="0">
                <a:latin typeface="Arial"/>
                <a:cs typeface="Arial"/>
              </a:rPr>
              <a:t>=</a:t>
            </a:r>
            <a:endParaRPr lang="en-US" sz="3000" b="1" dirty="0"/>
          </a:p>
        </p:txBody>
      </p:sp>
      <p:sp>
        <p:nvSpPr>
          <p:cNvPr id="10" name="TextBox 9"/>
          <p:cNvSpPr txBox="1"/>
          <p:nvPr/>
        </p:nvSpPr>
        <p:spPr>
          <a:xfrm>
            <a:off x="1295400" y="6019800"/>
            <a:ext cx="7467600" cy="461665"/>
          </a:xfrm>
          <a:prstGeom prst="rect">
            <a:avLst/>
          </a:prstGeom>
          <a:noFill/>
        </p:spPr>
        <p:txBody>
          <a:bodyPr wrap="square" rtlCol="0">
            <a:spAutoFit/>
          </a:bodyPr>
          <a:lstStyle/>
          <a:p>
            <a:pPr indent="-457200"/>
            <a:r>
              <a:rPr lang="en-US" sz="1200" dirty="0"/>
              <a:t>Neulicht, A., Gann, C., Berg, J. F., &amp; Taylor, R. H. (2007).  Labor market search: Utilization of labor market research and employer sampling by vocational experts.  </a:t>
            </a:r>
            <a:r>
              <a:rPr lang="en-US" sz="1200" i="1" dirty="0"/>
              <a:t>The Rehabilitation Professional, 15</a:t>
            </a:r>
            <a:r>
              <a:rPr lang="en-US" sz="1200" dirty="0"/>
              <a:t>(4), 29-44.</a:t>
            </a:r>
          </a:p>
        </p:txBody>
      </p:sp>
      <p:sp>
        <p:nvSpPr>
          <p:cNvPr id="11" name="Donut 10"/>
          <p:cNvSpPr/>
          <p:nvPr/>
        </p:nvSpPr>
        <p:spPr>
          <a:xfrm>
            <a:off x="4778001" y="3560007"/>
            <a:ext cx="2415334" cy="1514677"/>
          </a:xfrm>
          <a:prstGeom prst="donut">
            <a:avLst>
              <a:gd name="adj" fmla="val 2975"/>
            </a:avLst>
          </a:prstGeom>
          <a:solidFill>
            <a:srgbClr val="FF0000"/>
          </a:solidFill>
        </p:spPr>
        <p:style>
          <a:lnRef idx="1">
            <a:schemeClr val="accent1"/>
          </a:lnRef>
          <a:fillRef idx="1001">
            <a:schemeClr val="lt1"/>
          </a:fillRef>
          <a:effectRef idx="1">
            <a:schemeClr val="accent1"/>
          </a:effectRef>
          <a:fontRef idx="minor">
            <a:schemeClr val="dk1"/>
          </a:fontRef>
        </p:style>
        <p:txBody>
          <a:bodyPr rtlCol="0" anchor="ctr"/>
          <a:lstStyle/>
          <a:p>
            <a:pPr algn="ctr"/>
            <a:endParaRPr lang="en-US" dirty="0">
              <a:solidFill>
                <a:schemeClr val="tx1"/>
              </a:solidFill>
            </a:endParaRPr>
          </a:p>
        </p:txBody>
      </p:sp>
      <p:sp>
        <p:nvSpPr>
          <p:cNvPr id="3" name="Footer Placeholder 2">
            <a:extLst>
              <a:ext uri="{FF2B5EF4-FFF2-40B4-BE49-F238E27FC236}">
                <a16:creationId xmlns:a16="http://schemas.microsoft.com/office/drawing/2014/main" id="{08A24344-F2EF-DB4D-AAD0-66110FCFEE4A}"/>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4655511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5" grpId="0"/>
      <p:bldP spid="6" grpId="0"/>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9</a:t>
            </a:r>
            <a:r>
              <a:rPr lang="en-US" sz="4000" b="1" dirty="0"/>
              <a:t>: Qualitative + Quantitative Data Analysis</a:t>
            </a:r>
          </a:p>
        </p:txBody>
      </p:sp>
      <p:sp>
        <p:nvSpPr>
          <p:cNvPr id="3" name="Content Placeholder 2"/>
          <p:cNvSpPr>
            <a:spLocks noGrp="1"/>
          </p:cNvSpPr>
          <p:nvPr>
            <p:ph idx="1"/>
          </p:nvPr>
        </p:nvSpPr>
        <p:spPr>
          <a:xfrm>
            <a:off x="990600" y="2514600"/>
            <a:ext cx="7086600" cy="2667000"/>
          </a:xfrm>
        </p:spPr>
        <p:txBody>
          <a:bodyPr>
            <a:normAutofit/>
          </a:bodyPr>
          <a:lstStyle/>
          <a:p>
            <a:pPr marL="0" indent="0">
              <a:buNone/>
            </a:pPr>
            <a:r>
              <a:rPr lang="en-US" sz="5400" i="1" dirty="0">
                <a:solidFill>
                  <a:srgbClr val="C00000"/>
                </a:solidFill>
              </a:rPr>
              <a:t>Qualitative</a:t>
            </a:r>
            <a:r>
              <a:rPr lang="en-US" sz="5400" dirty="0"/>
              <a:t>:  Narrative answers – summarizing the data by themes</a:t>
            </a:r>
          </a:p>
        </p:txBody>
      </p:sp>
      <p:sp>
        <p:nvSpPr>
          <p:cNvPr id="4" name="Footer Placeholder 3">
            <a:extLst>
              <a:ext uri="{FF2B5EF4-FFF2-40B4-BE49-F238E27FC236}">
                <a16:creationId xmlns:a16="http://schemas.microsoft.com/office/drawing/2014/main" id="{0DB544FD-4A93-3242-B2FF-566FBA201E27}"/>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6948754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9</a:t>
            </a:r>
            <a:r>
              <a:rPr lang="en-US" sz="4000" b="1" dirty="0"/>
              <a:t>: Qualitative + Quantitative Data Analysis</a:t>
            </a:r>
          </a:p>
        </p:txBody>
      </p:sp>
      <p:sp>
        <p:nvSpPr>
          <p:cNvPr id="3" name="Content Placeholder 2"/>
          <p:cNvSpPr>
            <a:spLocks noGrp="1"/>
          </p:cNvSpPr>
          <p:nvPr>
            <p:ph idx="1"/>
          </p:nvPr>
        </p:nvSpPr>
        <p:spPr>
          <a:xfrm>
            <a:off x="628650" y="1899068"/>
            <a:ext cx="8095488" cy="4557711"/>
          </a:xfrm>
        </p:spPr>
        <p:txBody>
          <a:bodyPr>
            <a:normAutofit/>
          </a:bodyPr>
          <a:lstStyle/>
          <a:p>
            <a:pPr marL="0" indent="0">
              <a:buNone/>
            </a:pPr>
            <a:r>
              <a:rPr lang="en-US" sz="4000" i="1" dirty="0">
                <a:solidFill>
                  <a:srgbClr val="CC0000"/>
                </a:solidFill>
              </a:rPr>
              <a:t>Quantitative</a:t>
            </a:r>
            <a:r>
              <a:rPr lang="en-US" sz="4000" dirty="0"/>
              <a:t> </a:t>
            </a:r>
            <a:r>
              <a:rPr lang="en-US" sz="2800" dirty="0"/>
              <a:t>(numerical, descriptive statistics)</a:t>
            </a:r>
          </a:p>
          <a:p>
            <a:pPr marL="342900" lvl="1" indent="0">
              <a:buNone/>
            </a:pPr>
            <a:endParaRPr lang="en-US" sz="2000" i="1" dirty="0">
              <a:solidFill>
                <a:srgbClr val="FF0000"/>
              </a:solidFill>
            </a:endParaRPr>
          </a:p>
          <a:p>
            <a:pPr algn="ctr">
              <a:buNone/>
            </a:pPr>
            <a:r>
              <a:rPr lang="en-US" i="1" dirty="0"/>
              <a:t>EXAMPLE: Grocery Store Cashier Hourly Wages (n=10)</a:t>
            </a:r>
          </a:p>
          <a:p>
            <a:pPr algn="ctr">
              <a:buNone/>
            </a:pPr>
            <a:r>
              <a:rPr lang="en-US" sz="2400" i="1" dirty="0"/>
              <a:t>$18.50, $19, $18, $17.25, $17.50, $20, $18, $17.50, $17.25, $19</a:t>
            </a:r>
            <a:endParaRPr lang="en-US" sz="2400" i="1" dirty="0">
              <a:solidFill>
                <a:srgbClr val="7030A0"/>
              </a:solidFill>
            </a:endParaRPr>
          </a:p>
          <a:p>
            <a:r>
              <a:rPr lang="en-US" sz="2800" i="1" dirty="0">
                <a:solidFill>
                  <a:srgbClr val="A43020"/>
                </a:solidFill>
              </a:rPr>
              <a:t>Mean/Average</a:t>
            </a:r>
            <a:r>
              <a:rPr lang="en-US" sz="2800" i="1" dirty="0"/>
              <a:t>: $18.20</a:t>
            </a:r>
          </a:p>
          <a:p>
            <a:r>
              <a:rPr lang="en-US" sz="2800" i="1" dirty="0">
                <a:solidFill>
                  <a:srgbClr val="A43020"/>
                </a:solidFill>
              </a:rPr>
              <a:t>SD</a:t>
            </a:r>
            <a:r>
              <a:rPr lang="en-US" sz="2800" i="1" dirty="0"/>
              <a:t>: $00.91 (1SD=$17.29-$19.11)</a:t>
            </a:r>
          </a:p>
          <a:p>
            <a:r>
              <a:rPr lang="en-US" sz="2800" i="1" dirty="0">
                <a:solidFill>
                  <a:srgbClr val="A43020"/>
                </a:solidFill>
              </a:rPr>
              <a:t>Median</a:t>
            </a:r>
            <a:r>
              <a:rPr lang="en-US" sz="2800" i="1" dirty="0"/>
              <a:t> (50</a:t>
            </a:r>
            <a:r>
              <a:rPr lang="en-US" sz="2800" i="1" baseline="30000" dirty="0"/>
              <a:t>th</a:t>
            </a:r>
            <a:r>
              <a:rPr lang="en-US" sz="2800" i="1" dirty="0"/>
              <a:t> percentile): $18</a:t>
            </a:r>
          </a:p>
          <a:p>
            <a:r>
              <a:rPr lang="en-US" sz="2800" i="1" dirty="0">
                <a:solidFill>
                  <a:srgbClr val="A43020"/>
                </a:solidFill>
              </a:rPr>
              <a:t>Interquartile</a:t>
            </a:r>
            <a:r>
              <a:rPr lang="en-US" sz="2800" i="1" dirty="0"/>
              <a:t>: $17.50-$19 </a:t>
            </a:r>
            <a:r>
              <a:rPr lang="en-US" sz="2000" i="1" dirty="0"/>
              <a:t>(that is, $17.50 is 25</a:t>
            </a:r>
            <a:r>
              <a:rPr lang="en-US" sz="2000" i="1" baseline="30000" dirty="0"/>
              <a:t>th</a:t>
            </a:r>
            <a:r>
              <a:rPr lang="en-US" sz="2000" i="1" dirty="0"/>
              <a:t> percentile and $19 is 75</a:t>
            </a:r>
            <a:r>
              <a:rPr lang="en-US" sz="2000" i="1" baseline="30000" dirty="0"/>
              <a:t>th</a:t>
            </a:r>
            <a:r>
              <a:rPr lang="en-US" sz="2000" i="1" dirty="0"/>
              <a:t> percentile)</a:t>
            </a:r>
          </a:p>
        </p:txBody>
      </p:sp>
      <p:sp>
        <p:nvSpPr>
          <p:cNvPr id="4" name="Footer Placeholder 3">
            <a:extLst>
              <a:ext uri="{FF2B5EF4-FFF2-40B4-BE49-F238E27FC236}">
                <a16:creationId xmlns:a16="http://schemas.microsoft.com/office/drawing/2014/main" id="{CFBC816A-6AAE-084E-8A23-FA02A0E7230D}"/>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722441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a:t>Phase III:</a:t>
            </a:r>
          </a:p>
          <a:p>
            <a:pPr marL="0" indent="0" algn="ctr">
              <a:buNone/>
            </a:pPr>
            <a:r>
              <a:rPr lang="en-US" sz="8000" b="1" dirty="0"/>
              <a:t>Data Analysis and Summary</a:t>
            </a:r>
          </a:p>
        </p:txBody>
      </p:sp>
      <p:sp>
        <p:nvSpPr>
          <p:cNvPr id="3" name="Footer Placeholder 2">
            <a:extLst>
              <a:ext uri="{FF2B5EF4-FFF2-40B4-BE49-F238E27FC236}">
                <a16:creationId xmlns:a16="http://schemas.microsoft.com/office/drawing/2014/main" id="{8C71EEBC-DC7F-3941-BD2A-B845E8157D21}"/>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738824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p:txBody>
          <a:bodyPr>
            <a:normAutofit/>
          </a:bodyPr>
          <a:lstStyle/>
          <a:p>
            <a:pPr algn="ctr"/>
            <a:r>
              <a:rPr lang="en-US" sz="4000" b="1" dirty="0">
                <a:solidFill>
                  <a:srgbClr val="FF0000"/>
                </a:solidFill>
              </a:rPr>
              <a:t>Step 10</a:t>
            </a:r>
            <a:r>
              <a:rPr lang="en-US" sz="4000" b="1" dirty="0"/>
              <a:t>: Summarizing the Data</a:t>
            </a:r>
          </a:p>
        </p:txBody>
      </p:sp>
      <p:sp>
        <p:nvSpPr>
          <p:cNvPr id="22531" name="Rectangle 2"/>
          <p:cNvSpPr>
            <a:spLocks noGrp="1" noChangeArrowheads="1"/>
          </p:cNvSpPr>
          <p:nvPr>
            <p:ph idx="1"/>
          </p:nvPr>
        </p:nvSpPr>
        <p:spPr>
          <a:xfrm>
            <a:off x="1752600" y="2057400"/>
            <a:ext cx="5638800" cy="3581400"/>
          </a:xfrm>
        </p:spPr>
        <p:txBody>
          <a:bodyPr>
            <a:normAutofit/>
          </a:bodyPr>
          <a:lstStyle/>
          <a:p>
            <a:pPr marL="82296" indent="0" algn="ctr">
              <a:buNone/>
            </a:pPr>
            <a:r>
              <a:rPr lang="en-US" sz="4800" b="1" dirty="0"/>
              <a:t>Narrative</a:t>
            </a:r>
          </a:p>
          <a:p>
            <a:pPr marL="82296" indent="0" algn="ctr">
              <a:buNone/>
            </a:pPr>
            <a:r>
              <a:rPr lang="en-US" sz="4800" b="1" dirty="0"/>
              <a:t>Tables/Charts</a:t>
            </a:r>
          </a:p>
          <a:p>
            <a:pPr marL="82296" indent="0" algn="ctr">
              <a:buNone/>
            </a:pPr>
            <a:r>
              <a:rPr lang="en-US" sz="4800" b="1" dirty="0"/>
              <a:t>Graphs</a:t>
            </a:r>
          </a:p>
        </p:txBody>
      </p:sp>
      <p:sp>
        <p:nvSpPr>
          <p:cNvPr id="2" name="Footer Placeholder 1">
            <a:extLst>
              <a:ext uri="{FF2B5EF4-FFF2-40B4-BE49-F238E27FC236}">
                <a16:creationId xmlns:a16="http://schemas.microsoft.com/office/drawing/2014/main" id="{A02F4841-00D1-9B48-9F0B-9054139CCCA2}"/>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392871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dissolve">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ssolve">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a:t>Phase IV:</a:t>
            </a:r>
          </a:p>
          <a:p>
            <a:pPr marL="0" indent="0" algn="ctr">
              <a:buNone/>
            </a:pPr>
            <a:r>
              <a:rPr lang="en-US" sz="8000" b="1" dirty="0"/>
              <a:t>Reporting the Survey Results</a:t>
            </a:r>
          </a:p>
        </p:txBody>
      </p:sp>
      <p:sp>
        <p:nvSpPr>
          <p:cNvPr id="3" name="Footer Placeholder 2">
            <a:extLst>
              <a:ext uri="{FF2B5EF4-FFF2-40B4-BE49-F238E27FC236}">
                <a16:creationId xmlns:a16="http://schemas.microsoft.com/office/drawing/2014/main" id="{F951BC2E-8DB6-FD45-8FDB-8EC085AE98AD}"/>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0875708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Step 11</a:t>
            </a:r>
            <a:r>
              <a:rPr lang="en-US" sz="4000" b="1" dirty="0"/>
              <a:t>: Reporting Ethics, …</a:t>
            </a:r>
          </a:p>
        </p:txBody>
      </p:sp>
      <p:sp>
        <p:nvSpPr>
          <p:cNvPr id="3" name="Content Placeholder 2"/>
          <p:cNvSpPr>
            <a:spLocks noGrp="1"/>
          </p:cNvSpPr>
          <p:nvPr>
            <p:ph idx="1"/>
          </p:nvPr>
        </p:nvSpPr>
        <p:spPr>
          <a:xfrm>
            <a:off x="1143000" y="1981199"/>
            <a:ext cx="7010400" cy="3886201"/>
          </a:xfrm>
        </p:spPr>
        <p:txBody>
          <a:bodyPr>
            <a:noAutofit/>
          </a:bodyPr>
          <a:lstStyle/>
          <a:p>
            <a:pPr algn="ctr">
              <a:buNone/>
            </a:pPr>
            <a:r>
              <a:rPr lang="en-US" sz="4800" dirty="0"/>
              <a:t>“Surveyors must be concerned with protecting respondents’ privacy and assuring confidentiality of responses.”</a:t>
            </a:r>
            <a:r>
              <a:rPr lang="en-US" sz="4000" dirty="0"/>
              <a:t> </a:t>
            </a:r>
            <a:r>
              <a:rPr lang="en-US" sz="1200" dirty="0"/>
              <a:t>p. 35, Fink</a:t>
            </a:r>
          </a:p>
          <a:p>
            <a:pPr>
              <a:buNone/>
            </a:pPr>
            <a:endParaRPr lang="en-US" sz="400" dirty="0"/>
          </a:p>
          <a:p>
            <a:pPr>
              <a:buNone/>
            </a:pPr>
            <a:endParaRPr lang="en-US" sz="400" dirty="0"/>
          </a:p>
        </p:txBody>
      </p:sp>
      <p:sp>
        <p:nvSpPr>
          <p:cNvPr id="4" name="Footer Placeholder 3">
            <a:extLst>
              <a:ext uri="{FF2B5EF4-FFF2-40B4-BE49-F238E27FC236}">
                <a16:creationId xmlns:a16="http://schemas.microsoft.com/office/drawing/2014/main" id="{44641BBF-0820-CB4C-86C5-B9C2E4AE2D56}"/>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7224031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solidFill>
                  <a:srgbClr val="FF0000"/>
                </a:solidFill>
              </a:rPr>
              <a:t>Step 11</a:t>
            </a:r>
            <a:r>
              <a:rPr lang="en-US" sz="4000" b="1" dirty="0"/>
              <a:t>: </a:t>
            </a:r>
            <a:r>
              <a:rPr lang="en-US" sz="4000" dirty="0"/>
              <a:t>The Ethics of it All</a:t>
            </a:r>
          </a:p>
        </p:txBody>
      </p:sp>
      <p:sp>
        <p:nvSpPr>
          <p:cNvPr id="2" name="Content Placeholder 1"/>
          <p:cNvSpPr>
            <a:spLocks noGrp="1"/>
          </p:cNvSpPr>
          <p:nvPr>
            <p:ph idx="1"/>
          </p:nvPr>
        </p:nvSpPr>
        <p:spPr>
          <a:xfrm>
            <a:off x="628650" y="1600200"/>
            <a:ext cx="7886700" cy="4892674"/>
          </a:xfrm>
        </p:spPr>
        <p:txBody>
          <a:bodyPr>
            <a:normAutofit/>
          </a:bodyPr>
          <a:lstStyle/>
          <a:p>
            <a:pPr marL="0" indent="0">
              <a:buNone/>
            </a:pPr>
            <a:r>
              <a:rPr lang="en-US" sz="4000" b="1" dirty="0"/>
              <a:t>Title 45 Code of Federal Regulations Part 46 Subpart A</a:t>
            </a:r>
            <a:endParaRPr lang="en-US" sz="4000" b="1" i="1" dirty="0"/>
          </a:p>
          <a:p>
            <a:pPr lvl="1"/>
            <a:r>
              <a:rPr lang="en-US" sz="3600" b="1" i="1" dirty="0"/>
              <a:t>Research</a:t>
            </a:r>
            <a:r>
              <a:rPr lang="en-US" sz="3600" dirty="0"/>
              <a:t>: a systematic investigation, including research development, testing and evaluation, designed to develop or contribute to generalizable knowledge. </a:t>
            </a:r>
          </a:p>
          <a:p>
            <a:pPr lvl="1"/>
            <a:r>
              <a:rPr lang="en-US" sz="3600" b="1" i="1" dirty="0"/>
              <a:t>Human Subjects</a:t>
            </a:r>
            <a:r>
              <a:rPr lang="en-US" sz="3600" dirty="0"/>
              <a:t>: a living individual about whom an investigation.</a:t>
            </a:r>
          </a:p>
          <a:p>
            <a:endParaRPr lang="en-US" dirty="0"/>
          </a:p>
        </p:txBody>
      </p:sp>
      <p:sp>
        <p:nvSpPr>
          <p:cNvPr id="4" name="Footer Placeholder 3">
            <a:extLst>
              <a:ext uri="{FF2B5EF4-FFF2-40B4-BE49-F238E27FC236}">
                <a16:creationId xmlns:a16="http://schemas.microsoft.com/office/drawing/2014/main" id="{ED56E31F-2CAE-0446-9AE9-E8B2AEC94A0E}"/>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3690914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000" dirty="0"/>
              <a:t>Phase V:</a:t>
            </a:r>
          </a:p>
          <a:p>
            <a:pPr marL="0" indent="0" algn="ctr">
              <a:buNone/>
            </a:pPr>
            <a:r>
              <a:rPr lang="en-US" sz="8000" b="1" dirty="0"/>
              <a:t>Data Integration</a:t>
            </a:r>
          </a:p>
        </p:txBody>
      </p:sp>
      <p:sp>
        <p:nvSpPr>
          <p:cNvPr id="3" name="Footer Placeholder 2">
            <a:extLst>
              <a:ext uri="{FF2B5EF4-FFF2-40B4-BE49-F238E27FC236}">
                <a16:creationId xmlns:a16="http://schemas.microsoft.com/office/drawing/2014/main" id="{B8245A97-AE9A-B641-87C4-E660EA7F3039}"/>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7679118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br>
              <a:rPr lang="en-US" dirty="0"/>
            </a:br>
            <a:r>
              <a:rPr lang="en-US" dirty="0"/>
              <a:t>The Dental Hygienist</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lnSpcReduction="10000"/>
          </a:bodyPr>
          <a:lstStyle/>
          <a:p>
            <a:pPr marL="0" indent="0">
              <a:buNone/>
            </a:pPr>
            <a:r>
              <a:rPr lang="en-US" b="1" i="1" dirty="0"/>
              <a:t>PHASE I</a:t>
            </a:r>
          </a:p>
          <a:p>
            <a:r>
              <a:rPr lang="en-US" b="1" i="1" dirty="0"/>
              <a:t>Research Question(s)</a:t>
            </a:r>
            <a:r>
              <a:rPr lang="en-US" b="1" dirty="0"/>
              <a:t>: 1) </a:t>
            </a:r>
            <a:r>
              <a:rPr lang="en-US" dirty="0"/>
              <a:t>What is the labor market, schedule, compensation, and hiring requirements for dental hygienists in the Meridian, Idaho area?</a:t>
            </a:r>
          </a:p>
          <a:p>
            <a:r>
              <a:rPr lang="en-US" b="1" i="1" dirty="0"/>
              <a:t>Survey Questions</a:t>
            </a:r>
            <a:r>
              <a:rPr lang="en-US" dirty="0"/>
              <a:t>:</a:t>
            </a:r>
          </a:p>
          <a:p>
            <a:pPr lvl="1"/>
            <a:r>
              <a:rPr lang="en-US" i="1" dirty="0"/>
              <a:t>Do you anticipate hiring for a hygienist in the next six months?</a:t>
            </a:r>
          </a:p>
          <a:p>
            <a:pPr lvl="1"/>
            <a:r>
              <a:rPr lang="en-US" i="1" dirty="0"/>
              <a:t>What is the average number of days or hours that dental hygienists work in the practice?</a:t>
            </a:r>
          </a:p>
          <a:p>
            <a:pPr lvl="1"/>
            <a:r>
              <a:rPr lang="en-US" i="1" dirty="0"/>
              <a:t>Are hygienists paid by the patient, the hour, or the day?</a:t>
            </a:r>
          </a:p>
          <a:p>
            <a:pPr lvl="1"/>
            <a:r>
              <a:rPr lang="en-US" i="1" dirty="0"/>
              <a:t>What is the going rate of pay for al licenses dental hygienist with X years of experience and an associate’s degree?</a:t>
            </a:r>
          </a:p>
          <a:p>
            <a:pPr lvl="1"/>
            <a:r>
              <a:rPr lang="en-US" i="1" dirty="0"/>
              <a:t>If dental hygienists receive fringe benefits, what are they (e.g., medical, dental, vision, paid time off)?</a:t>
            </a:r>
          </a:p>
          <a:p>
            <a:pPr lvl="1"/>
            <a:r>
              <a:rPr lang="en-US" i="1" dirty="0"/>
              <a:t>Please share anything else about the labor market for dental hygienists in the Treasure Valley.</a:t>
            </a:r>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1045406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lstStyle/>
          <a:p>
            <a:pPr marL="0" indent="0">
              <a:buNone/>
            </a:pPr>
            <a:r>
              <a:rPr lang="en-US" b="1" i="1" dirty="0"/>
              <a:t>PHASE I (con’t.)</a:t>
            </a:r>
          </a:p>
          <a:p>
            <a:r>
              <a:rPr lang="en-US" b="1" i="1" dirty="0"/>
              <a:t>Interviewer</a:t>
            </a:r>
            <a:r>
              <a:rPr lang="en-US" dirty="0"/>
              <a:t>: Amber Maxwell</a:t>
            </a:r>
          </a:p>
          <a:p>
            <a:r>
              <a:rPr lang="en-US" b="1" i="1" dirty="0"/>
              <a:t>Population/Sampling Frame (”The List”)</a:t>
            </a:r>
            <a:r>
              <a:rPr lang="en-US" dirty="0"/>
              <a:t>: Dental hygienists</a:t>
            </a:r>
          </a:p>
          <a:p>
            <a:r>
              <a:rPr lang="en-US" b="1" i="1" dirty="0"/>
              <a:t>Sampling</a:t>
            </a:r>
            <a:r>
              <a:rPr lang="en-US" dirty="0"/>
              <a:t>: All dental offices located within five miles of 83642 (Meridian, Idaho)</a:t>
            </a:r>
          </a:p>
          <a:p>
            <a:r>
              <a:rPr lang="en-US" b="1" i="1" dirty="0"/>
              <a:t>Census v. Sample</a:t>
            </a:r>
            <a:r>
              <a:rPr lang="en-US" dirty="0"/>
              <a:t>: Census</a:t>
            </a:r>
          </a:p>
          <a:p>
            <a:r>
              <a:rPr lang="en-US" b="1" i="1" dirty="0"/>
              <a:t>Random/Nonrandom</a:t>
            </a:r>
            <a:r>
              <a:rPr lang="en-US" dirty="0"/>
              <a:t>: N/A </a:t>
            </a:r>
            <a:r>
              <a:rPr lang="en-US" sz="1800" dirty="0"/>
              <a:t>(doesn’t matter if it’s a census)</a:t>
            </a:r>
          </a:p>
          <a:p>
            <a:r>
              <a:rPr lang="en-US" b="1" i="1" dirty="0"/>
              <a:t>Construction/Testing Questionnaire</a:t>
            </a:r>
            <a:r>
              <a:rPr lang="en-US" dirty="0"/>
              <a:t>: Mary Barros-Bailey</a:t>
            </a:r>
          </a:p>
          <a:p>
            <a:endParaRPr lang="en-US" b="1" i="1"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5863305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p:txBody>
          <a:bodyPr>
            <a:normAutofit/>
          </a:bodyPr>
          <a:lstStyle/>
          <a:p>
            <a:pPr algn="ctr" eaLnBrk="1" hangingPunct="1"/>
            <a:r>
              <a:rPr lang="en-US" sz="4000" b="1" dirty="0"/>
              <a:t>Conceptual Model for </a:t>
            </a:r>
            <a:r>
              <a:rPr lang="en-US" sz="4000" b="1" i="1" dirty="0"/>
              <a:t>Labor Market Search</a:t>
            </a:r>
            <a:r>
              <a:rPr lang="en-US" sz="4000" b="1" dirty="0"/>
              <a:t> (LMSea)</a:t>
            </a:r>
          </a:p>
        </p:txBody>
      </p:sp>
      <p:sp>
        <p:nvSpPr>
          <p:cNvPr id="8195" name="Rectangle 2"/>
          <p:cNvSpPr>
            <a:spLocks noGrp="1" noChangeArrowheads="1"/>
          </p:cNvSpPr>
          <p:nvPr>
            <p:ph idx="1"/>
          </p:nvPr>
        </p:nvSpPr>
        <p:spPr>
          <a:xfrm>
            <a:off x="762000" y="1752600"/>
            <a:ext cx="8159656" cy="4800600"/>
          </a:xfrm>
        </p:spPr>
        <p:txBody>
          <a:bodyPr>
            <a:normAutofit/>
          </a:bodyPr>
          <a:lstStyle/>
          <a:p>
            <a:pPr marL="0" indent="0" eaLnBrk="1" hangingPunct="1">
              <a:buNone/>
            </a:pPr>
            <a:endParaRPr lang="en-US" sz="3200" dirty="0"/>
          </a:p>
          <a:p>
            <a:pPr lvl="1"/>
            <a:r>
              <a:rPr lang="en-US" sz="3400" b="1" i="1" dirty="0"/>
              <a:t>Secondary Data: </a:t>
            </a:r>
            <a:r>
              <a:rPr lang="en-US" sz="3400" i="1" dirty="0"/>
              <a:t>Labor Market </a:t>
            </a:r>
            <a:r>
              <a:rPr lang="en-US" sz="3400" b="1" i="1" dirty="0"/>
              <a:t>Research</a:t>
            </a:r>
            <a:r>
              <a:rPr lang="en-US" sz="3400" dirty="0"/>
              <a:t> </a:t>
            </a:r>
            <a:r>
              <a:rPr lang="en-US" sz="2600" dirty="0"/>
              <a:t>(e.g., </a:t>
            </a:r>
            <a:r>
              <a:rPr lang="en-US" sz="2600" i="1" dirty="0"/>
              <a:t>Idaho Occupational Employment &amp; Wage Survey</a:t>
            </a:r>
            <a:r>
              <a:rPr lang="en-US" sz="2600" dirty="0"/>
              <a:t> = BLS </a:t>
            </a:r>
            <a:r>
              <a:rPr lang="en-US" sz="2600" i="1" dirty="0"/>
              <a:t>Occupational Employment Survey</a:t>
            </a:r>
            <a:r>
              <a:rPr lang="en-US" sz="2600" dirty="0"/>
              <a:t>)</a:t>
            </a:r>
          </a:p>
          <a:p>
            <a:pPr marL="342900" lvl="1" indent="0">
              <a:buNone/>
            </a:pPr>
            <a:endParaRPr lang="en-US" sz="2600" dirty="0"/>
          </a:p>
          <a:p>
            <a:pPr lvl="1"/>
            <a:r>
              <a:rPr lang="en-US" sz="3400" b="1" i="1" dirty="0">
                <a:solidFill>
                  <a:srgbClr val="CC0000"/>
                </a:solidFill>
              </a:rPr>
              <a:t>Primary Data</a:t>
            </a:r>
            <a:r>
              <a:rPr lang="en-US" sz="3400" dirty="0">
                <a:solidFill>
                  <a:srgbClr val="CC0000"/>
                </a:solidFill>
              </a:rPr>
              <a:t>: Labor Market </a:t>
            </a:r>
            <a:r>
              <a:rPr lang="en-US" sz="3400" b="1" i="1" dirty="0">
                <a:solidFill>
                  <a:srgbClr val="CC0000"/>
                </a:solidFill>
              </a:rPr>
              <a:t>Survey </a:t>
            </a:r>
            <a:r>
              <a:rPr lang="en-US" sz="3400" dirty="0">
                <a:solidFill>
                  <a:srgbClr val="CC0000"/>
                </a:solidFill>
              </a:rPr>
              <a:t>(LMS)</a:t>
            </a:r>
          </a:p>
        </p:txBody>
      </p:sp>
      <p:sp>
        <p:nvSpPr>
          <p:cNvPr id="2" name="Footer Placeholder 1">
            <a:extLst>
              <a:ext uri="{FF2B5EF4-FFF2-40B4-BE49-F238E27FC236}">
                <a16:creationId xmlns:a16="http://schemas.microsoft.com/office/drawing/2014/main" id="{334188AC-619D-D847-A13C-6407172560D6}"/>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6293349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dissolve">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dissolve">
                                      <p:cBhvr>
                                        <p:cTn id="1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lstStyle/>
          <a:p>
            <a:pPr marL="0" indent="0">
              <a:buNone/>
            </a:pPr>
            <a:r>
              <a:rPr lang="en-US" b="1" i="1" dirty="0"/>
              <a:t>PHASE II</a:t>
            </a:r>
          </a:p>
          <a:p>
            <a:r>
              <a:rPr lang="en-US" b="1" i="1" dirty="0"/>
              <a:t>Data Collection/Preparation</a:t>
            </a:r>
          </a:p>
          <a:p>
            <a:pPr marL="0" indent="0">
              <a:buNone/>
            </a:pPr>
            <a:endParaRPr lang="en-US" b="1" i="1" dirty="0"/>
          </a:p>
          <a:p>
            <a:pPr lvl="1"/>
            <a:r>
              <a:rPr lang="en-US" dirty="0"/>
              <a:t>How many employers were contacted? (N=16)</a:t>
            </a:r>
          </a:p>
          <a:p>
            <a:pPr lvl="1"/>
            <a:r>
              <a:rPr lang="en-US" dirty="0"/>
              <a:t>How long did the data collection take?</a:t>
            </a:r>
          </a:p>
          <a:p>
            <a:pPr lvl="1"/>
            <a:r>
              <a:rPr lang="en-US" dirty="0"/>
              <a:t>What was the experience of the data collector (Amber)?</a:t>
            </a:r>
          </a:p>
          <a:p>
            <a:pPr lvl="1"/>
            <a:r>
              <a:rPr lang="en-US" dirty="0"/>
              <a:t>How long did the data preparation take (0 minutes)?</a:t>
            </a:r>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6472537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a:bodyPr>
          <a:lstStyle/>
          <a:p>
            <a:pPr marL="0" indent="0">
              <a:buNone/>
            </a:pPr>
            <a:r>
              <a:rPr lang="en-US" b="1" i="1" dirty="0"/>
              <a:t>PHASES III-IV</a:t>
            </a:r>
          </a:p>
          <a:p>
            <a:r>
              <a:rPr lang="en-US" b="1" i="1" dirty="0"/>
              <a:t>Summarizing/Reporting the Data (Qualitative)</a:t>
            </a:r>
          </a:p>
          <a:p>
            <a:pPr marL="0" indent="0">
              <a:buNone/>
            </a:pPr>
            <a:endParaRPr lang="en-US" b="1" i="1" dirty="0"/>
          </a:p>
          <a:p>
            <a:pPr lvl="1"/>
            <a:r>
              <a:rPr lang="en-US" sz="1800" dirty="0">
                <a:solidFill>
                  <a:srgbClr val="CC0000"/>
                </a:solidFill>
                <a:effectLst/>
                <a:ea typeface="MS PMincho" panose="02020600040205080304" pitchFamily="18" charset="-128"/>
                <a:cs typeface="Times New Roman" panose="02020603050405020304" pitchFamily="18" charset="0"/>
              </a:rPr>
              <a:t>Is there anything you can share about the labor market for dental hygienists in the Treasure Valley?</a:t>
            </a:r>
            <a:endParaRPr lang="en-US" dirty="0">
              <a:solidFill>
                <a:srgbClr val="CC0000"/>
              </a:solidFill>
            </a:endParaRPr>
          </a:p>
          <a:p>
            <a:pPr marL="342900" lvl="1" indent="0">
              <a:buNone/>
            </a:pPr>
            <a:endParaRPr lang="en-US" dirty="0"/>
          </a:p>
          <a:p>
            <a:pPr marL="342900" lvl="1" indent="0">
              <a:buNone/>
            </a:pPr>
            <a:r>
              <a:rPr lang="en-US" sz="1800" dirty="0">
                <a:effectLst/>
                <a:ea typeface="Times New Roman" panose="02020603050405020304" pitchFamily="18" charset="0"/>
                <a:cs typeface="Times New Roman" panose="02020603050405020304" pitchFamily="18" charset="0"/>
              </a:rPr>
              <a:t>	The vast majority of employers responding to this question (n=6) reported 	that the market was saturated; one mentioned that this had affected pay, 	another offered that subbing was a way to get into a permanent position, 	and a third stated that the work is inconsistent and that the hygienist has to 	be willing to do other tasks such as office work. Two employers mentioned 	that it was hard to get subs.</a:t>
            </a:r>
            <a:endParaRPr lang="en-US"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996330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a:bodyPr>
          <a:lstStyle/>
          <a:p>
            <a:pPr marL="0" indent="0">
              <a:buNone/>
            </a:pPr>
            <a:r>
              <a:rPr lang="en-US" b="1" i="1" dirty="0"/>
              <a:t>PHASES III-IV</a:t>
            </a:r>
          </a:p>
          <a:p>
            <a:r>
              <a:rPr lang="en-US" b="1" i="1" dirty="0"/>
              <a:t>Summarizing/Reporting the Data (Quantitative)</a:t>
            </a:r>
          </a:p>
          <a:p>
            <a:pPr marL="0" indent="0">
              <a:buNone/>
            </a:pPr>
            <a:endParaRPr lang="en-US" sz="1800" dirty="0">
              <a:effectLst/>
              <a:ea typeface="MS PMincho" panose="02020600040205080304" pitchFamily="18" charset="-128"/>
              <a:cs typeface="Times New Roman" panose="02020603050405020304" pitchFamily="18" charset="0"/>
            </a:endParaRPr>
          </a:p>
          <a:p>
            <a:pPr lvl="1"/>
            <a:r>
              <a:rPr lang="en-US" sz="1800" dirty="0">
                <a:solidFill>
                  <a:srgbClr val="CC0000"/>
                </a:solidFill>
                <a:effectLst/>
                <a:ea typeface="MS PMincho" panose="02020600040205080304" pitchFamily="18" charset="-128"/>
                <a:cs typeface="Times New Roman" panose="02020603050405020304" pitchFamily="18" charset="0"/>
              </a:rPr>
              <a:t>Do you anticipate hiring for a hygienist in the next six months?  </a:t>
            </a:r>
            <a:endParaRPr lang="en-US" dirty="0">
              <a:solidFill>
                <a:srgbClr val="CC0000"/>
              </a:solidFill>
              <a:ea typeface="MS PMincho" panose="02020600040205080304" pitchFamily="18" charset="-128"/>
              <a:cs typeface="Times New Roman" panose="02020603050405020304" pitchFamily="18" charset="0"/>
            </a:endParaRPr>
          </a:p>
          <a:p>
            <a:pPr marL="342900" lvl="1" indent="0">
              <a:buNone/>
            </a:pPr>
            <a:r>
              <a:rPr lang="en-US" sz="1800" dirty="0">
                <a:effectLst/>
                <a:ea typeface="MS PMincho" panose="02020600040205080304" pitchFamily="18" charset="-128"/>
                <a:cs typeface="Times New Roman" panose="02020603050405020304" pitchFamily="18" charset="0"/>
              </a:rPr>
              <a:t>	</a:t>
            </a:r>
          </a:p>
          <a:p>
            <a:pPr marL="342900" lvl="1" indent="0">
              <a:buNone/>
            </a:pPr>
            <a:r>
              <a:rPr lang="en-US" dirty="0">
                <a:ea typeface="MS PMincho" panose="02020600040205080304" pitchFamily="18" charset="-128"/>
                <a:cs typeface="Times New Roman" panose="02020603050405020304" pitchFamily="18" charset="0"/>
              </a:rPr>
              <a:t>	</a:t>
            </a:r>
            <a:r>
              <a:rPr lang="en-US" sz="1800" dirty="0">
                <a:effectLst/>
                <a:ea typeface="MS PMincho" panose="02020600040205080304" pitchFamily="18" charset="-128"/>
                <a:cs typeface="Times New Roman" panose="02020603050405020304" pitchFamily="18" charset="0"/>
              </a:rPr>
              <a:t>Just over 56% of respondents did not anticipate hiring in the next six 	months, 38% anticipated hiring, and 6% believed future hiring might be 	possible.</a:t>
            </a:r>
          </a:p>
          <a:p>
            <a:pPr marL="0" marR="0" lvl="0" indent="0">
              <a:spcBef>
                <a:spcPts val="0"/>
              </a:spcBef>
              <a:spcAft>
                <a:spcPts val="0"/>
              </a:spcAft>
              <a:buNone/>
            </a:pPr>
            <a:endParaRPr lang="en-US" sz="1800" dirty="0">
              <a:ea typeface="MS PMincho" panose="02020600040205080304" pitchFamily="18" charset="-128"/>
              <a:cs typeface="Times New Roman" panose="02020603050405020304" pitchFamily="18" charset="0"/>
            </a:endParaRPr>
          </a:p>
          <a:p>
            <a:pPr lvl="1">
              <a:spcBef>
                <a:spcPts val="0"/>
              </a:spcBef>
            </a:pPr>
            <a:r>
              <a:rPr lang="en-US" dirty="0">
                <a:solidFill>
                  <a:srgbClr val="CC0000"/>
                </a:solidFill>
                <a:effectLst/>
                <a:ea typeface="MS PMincho" panose="02020600040205080304" pitchFamily="18" charset="-128"/>
                <a:cs typeface="Times New Roman" panose="02020603050405020304" pitchFamily="18" charset="0"/>
              </a:rPr>
              <a:t>What is the average number of days or hours that dental hygienists work in the practice? </a:t>
            </a:r>
          </a:p>
          <a:p>
            <a:pPr marL="0" marR="0" indent="0">
              <a:spcBef>
                <a:spcPts val="0"/>
              </a:spcBef>
              <a:spcAft>
                <a:spcPts val="0"/>
              </a:spcAft>
              <a:buNone/>
            </a:pPr>
            <a:endParaRPr lang="en-US" sz="1800" dirty="0">
              <a:effectLst/>
              <a:ea typeface="MS PMincho" panose="02020600040205080304" pitchFamily="18" charset="-128"/>
              <a:cs typeface="Times New Roman" panose="02020603050405020304" pitchFamily="18" charset="0"/>
            </a:endParaRPr>
          </a:p>
          <a:p>
            <a:pPr marL="285750" marR="0" indent="0">
              <a:spcBef>
                <a:spcPts val="0"/>
              </a:spcBef>
              <a:spcAft>
                <a:spcPts val="0"/>
              </a:spcAft>
              <a:buNone/>
            </a:pPr>
            <a:r>
              <a:rPr lang="en-US" sz="1800" dirty="0">
                <a:effectLst/>
                <a:ea typeface="MS PMincho" panose="02020600040205080304" pitchFamily="18" charset="-128"/>
                <a:cs typeface="Times New Roman" panose="02020603050405020304" pitchFamily="18" charset="0"/>
              </a:rPr>
              <a:t>	Answers (</a:t>
            </a:r>
            <a:r>
              <a:rPr lang="en-US" sz="1800" dirty="0">
                <a:ea typeface="MS PMincho" panose="02020600040205080304" pitchFamily="18" charset="-128"/>
                <a:cs typeface="Times New Roman" panose="02020603050405020304" pitchFamily="18" charset="0"/>
              </a:rPr>
              <a:t>n-15) </a:t>
            </a:r>
            <a:r>
              <a:rPr lang="en-US" sz="1800" dirty="0">
                <a:effectLst/>
                <a:ea typeface="MS PMincho" panose="02020600040205080304" pitchFamily="18" charset="-128"/>
                <a:cs typeface="Times New Roman" panose="02020603050405020304" pitchFamily="18" charset="0"/>
              </a:rPr>
              <a:t>varied widely from 10 to 40 hours per week.  The mean 	number of hours was 29 per week and the median was 32 hours.</a:t>
            </a:r>
          </a:p>
          <a:p>
            <a:pPr lvl="1"/>
            <a:endParaRPr lang="en-US"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7968935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dissolv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a:bodyPr>
          <a:lstStyle/>
          <a:p>
            <a:pPr marL="0" indent="0">
              <a:buNone/>
            </a:pPr>
            <a:r>
              <a:rPr lang="en-US" b="1" i="1" dirty="0"/>
              <a:t>PHASES III-IV (con’t.)</a:t>
            </a:r>
          </a:p>
          <a:p>
            <a:r>
              <a:rPr lang="en-US" b="1" i="1" dirty="0"/>
              <a:t>Summarizing the Data (Quantitative)</a:t>
            </a:r>
          </a:p>
          <a:p>
            <a:pPr marL="0" indent="0">
              <a:buNone/>
            </a:pPr>
            <a:endParaRPr lang="en-US" sz="1800" dirty="0">
              <a:effectLst/>
              <a:ea typeface="MS PMincho" panose="02020600040205080304" pitchFamily="18" charset="-128"/>
              <a:cs typeface="Times New Roman" panose="02020603050405020304" pitchFamily="18" charset="0"/>
            </a:endParaRPr>
          </a:p>
          <a:p>
            <a:pPr lvl="1"/>
            <a:r>
              <a:rPr lang="en-US" sz="1800" dirty="0">
                <a:solidFill>
                  <a:srgbClr val="CC0000"/>
                </a:solidFill>
                <a:effectLst/>
                <a:ea typeface="MS PMincho" panose="02020600040205080304" pitchFamily="18" charset="-128"/>
                <a:cs typeface="Times New Roman" panose="02020603050405020304" pitchFamily="18" charset="0"/>
              </a:rPr>
              <a:t>Are hygienists paid by the patient, the hour, or the day? </a:t>
            </a:r>
            <a:endParaRPr lang="en-US" dirty="0">
              <a:solidFill>
                <a:srgbClr val="CC0000"/>
              </a:solidFill>
              <a:ea typeface="MS PMincho" panose="02020600040205080304" pitchFamily="18" charset="-128"/>
              <a:cs typeface="Times New Roman" panose="02020603050405020304" pitchFamily="18" charset="0"/>
            </a:endParaRPr>
          </a:p>
          <a:p>
            <a:pPr marL="342900" lvl="1" indent="0">
              <a:buNone/>
            </a:pPr>
            <a:r>
              <a:rPr lang="en-US" sz="1800" dirty="0">
                <a:effectLst/>
                <a:ea typeface="MS PMincho" panose="02020600040205080304" pitchFamily="18" charset="-128"/>
                <a:cs typeface="Times New Roman" panose="02020603050405020304" pitchFamily="18" charset="0"/>
              </a:rPr>
              <a:t>	</a:t>
            </a:r>
          </a:p>
          <a:p>
            <a:pPr marL="342900" lvl="1" indent="0">
              <a:buNone/>
            </a:pPr>
            <a:r>
              <a:rPr lang="en-US" dirty="0">
                <a:ea typeface="MS PMincho" panose="02020600040205080304" pitchFamily="18" charset="-128"/>
                <a:cs typeface="Times New Roman" panose="02020603050405020304" pitchFamily="18" charset="0"/>
              </a:rPr>
              <a:t>	</a:t>
            </a:r>
            <a:r>
              <a:rPr lang="en-US" sz="1800" dirty="0">
                <a:effectLst/>
                <a:ea typeface="MS PMincho" panose="02020600040205080304" pitchFamily="18" charset="-128"/>
                <a:cs typeface="Times New Roman" panose="02020603050405020304" pitchFamily="18" charset="0"/>
              </a:rPr>
              <a:t>All employers (n=15) paid hourly and two indicated paying a bonus based 	on production.</a:t>
            </a:r>
          </a:p>
          <a:p>
            <a:pPr marL="0" marR="0" lvl="0" indent="0">
              <a:spcBef>
                <a:spcPts val="0"/>
              </a:spcBef>
              <a:spcAft>
                <a:spcPts val="0"/>
              </a:spcAft>
              <a:buNone/>
            </a:pPr>
            <a:endParaRPr lang="en-US" sz="1800" dirty="0">
              <a:ea typeface="MS PMincho" panose="02020600040205080304" pitchFamily="18" charset="-128"/>
              <a:cs typeface="Times New Roman" panose="02020603050405020304" pitchFamily="18" charset="0"/>
            </a:endParaRPr>
          </a:p>
          <a:p>
            <a:pPr lvl="1">
              <a:spcBef>
                <a:spcPts val="0"/>
              </a:spcBef>
            </a:pPr>
            <a:r>
              <a:rPr lang="en-US" dirty="0">
                <a:solidFill>
                  <a:srgbClr val="CC0000"/>
                </a:solidFill>
                <a:effectLst/>
                <a:ea typeface="MS PMincho" panose="02020600040205080304" pitchFamily="18" charset="-128"/>
                <a:cs typeface="Times New Roman" panose="02020603050405020304" pitchFamily="18" charset="0"/>
              </a:rPr>
              <a:t>What is the going rate of pay for a licensed dental hygienist with X years of experience and an associate’s degree?</a:t>
            </a:r>
          </a:p>
          <a:p>
            <a:pPr marL="0" marR="0" indent="0">
              <a:spcBef>
                <a:spcPts val="0"/>
              </a:spcBef>
              <a:spcAft>
                <a:spcPts val="0"/>
              </a:spcAft>
              <a:buNone/>
            </a:pPr>
            <a:endParaRPr lang="en-US" sz="1800" dirty="0">
              <a:effectLst/>
              <a:ea typeface="MS PMincho" panose="02020600040205080304" pitchFamily="18" charset="-128"/>
              <a:cs typeface="Times New Roman" panose="02020603050405020304" pitchFamily="18" charset="0"/>
            </a:endParaRPr>
          </a:p>
          <a:p>
            <a:pPr marL="285750" marR="0" indent="0">
              <a:spcBef>
                <a:spcPts val="0"/>
              </a:spcBef>
              <a:spcAft>
                <a:spcPts val="0"/>
              </a:spcAft>
              <a:buNone/>
            </a:pPr>
            <a:r>
              <a:rPr lang="en-US" sz="1800" dirty="0">
                <a:effectLst/>
                <a:ea typeface="MS PMincho" panose="02020600040205080304" pitchFamily="18" charset="-128"/>
                <a:cs typeface="Times New Roman" panose="02020603050405020304" pitchFamily="18" charset="0"/>
              </a:rPr>
              <a:t>	Answers (</a:t>
            </a:r>
            <a:r>
              <a:rPr lang="en-US" sz="1800" dirty="0">
                <a:ea typeface="MS PMincho" panose="02020600040205080304" pitchFamily="18" charset="-128"/>
                <a:cs typeface="Times New Roman" panose="02020603050405020304" pitchFamily="18" charset="0"/>
              </a:rPr>
              <a:t>n-12) </a:t>
            </a:r>
            <a:r>
              <a:rPr lang="en-US" sz="1800" dirty="0">
                <a:effectLst/>
                <a:ea typeface="MS PMincho" panose="02020600040205080304" pitchFamily="18" charset="-128"/>
                <a:cs typeface="Times New Roman" panose="02020603050405020304" pitchFamily="18" charset="0"/>
              </a:rPr>
              <a:t>ranged from $25 to $45 per hour with a mean of $36.42 	and a median of $37.50 per hour.</a:t>
            </a:r>
          </a:p>
          <a:p>
            <a:pPr lvl="1"/>
            <a:endParaRPr lang="en-US"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0472310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dissolv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a:bodyPr>
          <a:lstStyle/>
          <a:p>
            <a:pPr marL="0" indent="0">
              <a:buNone/>
            </a:pPr>
            <a:r>
              <a:rPr lang="en-US" b="1" i="1" dirty="0"/>
              <a:t>PHASES III-IV (con’t.)</a:t>
            </a:r>
          </a:p>
          <a:p>
            <a:r>
              <a:rPr lang="en-US" b="1" i="1" dirty="0"/>
              <a:t>Summarizing the Data (Quantitative)</a:t>
            </a:r>
          </a:p>
          <a:p>
            <a:pPr marL="0" indent="0">
              <a:buNone/>
            </a:pPr>
            <a:endParaRPr lang="en-US" sz="1800" dirty="0">
              <a:effectLst/>
              <a:ea typeface="MS PMincho" panose="02020600040205080304" pitchFamily="18" charset="-128"/>
              <a:cs typeface="Times New Roman" panose="02020603050405020304" pitchFamily="18" charset="0"/>
            </a:endParaRPr>
          </a:p>
          <a:p>
            <a:pPr lvl="1"/>
            <a:r>
              <a:rPr lang="en-US" sz="1800" dirty="0">
                <a:solidFill>
                  <a:srgbClr val="CC0000"/>
                </a:solidFill>
                <a:effectLst/>
                <a:ea typeface="MS PMincho" panose="02020600040205080304" pitchFamily="18" charset="-128"/>
                <a:cs typeface="Times New Roman" panose="02020603050405020304" pitchFamily="18" charset="0"/>
              </a:rPr>
              <a:t>If dental hygienists receive fring</a:t>
            </a:r>
            <a:r>
              <a:rPr lang="en-US" dirty="0">
                <a:solidFill>
                  <a:srgbClr val="CC0000"/>
                </a:solidFill>
                <a:ea typeface="MS PMincho" panose="02020600040205080304" pitchFamily="18" charset="-128"/>
                <a:cs typeface="Times New Roman" panose="02020603050405020304" pitchFamily="18" charset="0"/>
              </a:rPr>
              <a:t>e benefits, what are they (e.g., medical, dental, vision, paid time off)?</a:t>
            </a:r>
          </a:p>
          <a:p>
            <a:pPr lvl="1"/>
            <a:endParaRPr lang="en-US" dirty="0">
              <a:solidFill>
                <a:srgbClr val="CC0000"/>
              </a:solidFill>
              <a:ea typeface="MS PMincho" panose="02020600040205080304" pitchFamily="18" charset="-128"/>
              <a:cs typeface="Times New Roman" panose="02020603050405020304" pitchFamily="18" charset="0"/>
            </a:endParaRPr>
          </a:p>
          <a:p>
            <a:pPr marL="342900" lvl="1" indent="0">
              <a:buNone/>
            </a:pPr>
            <a:r>
              <a:rPr lang="en-US" dirty="0">
                <a:ea typeface="MS PMincho" panose="02020600040205080304" pitchFamily="18" charset="-128"/>
                <a:cs typeface="Times New Roman" panose="02020603050405020304" pitchFamily="18" charset="0"/>
              </a:rPr>
              <a:t>	The most common benefit was dental coverage (n=11) followed by medical 	insurance or stipend and paid time off (n=10, each), and vision coverage 	(n=5). Four employers offered holiday pay and three offered vacation pay. 	Other benefits benefits offered by one or two employers each were: 401k, 	gym reimbursement, health saving plan, incentive/bonus, and sick leave.</a:t>
            </a:r>
          </a:p>
          <a:p>
            <a:pPr marL="342900" lvl="1" indent="0">
              <a:buNone/>
            </a:pPr>
            <a:r>
              <a:rPr lang="en-US" sz="1800" dirty="0">
                <a:effectLst/>
                <a:ea typeface="MS PMincho" panose="02020600040205080304" pitchFamily="18" charset="-128"/>
                <a:cs typeface="Times New Roman" panose="02020603050405020304" pitchFamily="18" charset="0"/>
              </a:rPr>
              <a:t>	</a:t>
            </a:r>
          </a:p>
          <a:p>
            <a:pPr marL="342900" lvl="1" indent="0">
              <a:buNone/>
            </a:pPr>
            <a:r>
              <a:rPr lang="en-US" dirty="0">
                <a:ea typeface="MS PMincho" panose="02020600040205080304" pitchFamily="18" charset="-128"/>
                <a:cs typeface="Times New Roman" panose="02020603050405020304" pitchFamily="18" charset="0"/>
              </a:rPr>
              <a:t>	</a:t>
            </a:r>
            <a:endParaRPr lang="en-US"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754630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0C939-3135-E436-1160-E819CE7162C8}"/>
              </a:ext>
            </a:extLst>
          </p:cNvPr>
          <p:cNvSpPr>
            <a:spLocks noGrp="1"/>
          </p:cNvSpPr>
          <p:nvPr>
            <p:ph type="title"/>
          </p:nvPr>
        </p:nvSpPr>
        <p:spPr/>
        <p:txBody>
          <a:bodyPr/>
          <a:lstStyle/>
          <a:p>
            <a:pPr algn="ctr"/>
            <a:r>
              <a:rPr lang="en-US" dirty="0"/>
              <a:t>Labor Market Survey Example</a:t>
            </a:r>
          </a:p>
        </p:txBody>
      </p:sp>
      <p:sp>
        <p:nvSpPr>
          <p:cNvPr id="3" name="Content Placeholder 2">
            <a:extLst>
              <a:ext uri="{FF2B5EF4-FFF2-40B4-BE49-F238E27FC236}">
                <a16:creationId xmlns:a16="http://schemas.microsoft.com/office/drawing/2014/main" id="{1E475495-4288-0ACD-BFCD-DF2AE7B25C3A}"/>
              </a:ext>
            </a:extLst>
          </p:cNvPr>
          <p:cNvSpPr>
            <a:spLocks noGrp="1"/>
          </p:cNvSpPr>
          <p:nvPr>
            <p:ph idx="1"/>
          </p:nvPr>
        </p:nvSpPr>
        <p:spPr/>
        <p:txBody>
          <a:bodyPr>
            <a:normAutofit fontScale="92500" lnSpcReduction="20000"/>
          </a:bodyPr>
          <a:lstStyle/>
          <a:p>
            <a:pPr marL="0" indent="0">
              <a:buNone/>
            </a:pPr>
            <a:r>
              <a:rPr lang="en-US" b="1" i="1" dirty="0"/>
              <a:t>PHASE V</a:t>
            </a:r>
          </a:p>
          <a:p>
            <a:r>
              <a:rPr lang="en-US" b="1" i="1" dirty="0"/>
              <a:t>Data Integration</a:t>
            </a:r>
          </a:p>
          <a:p>
            <a:pPr marL="0" indent="0">
              <a:buNone/>
            </a:pPr>
            <a:endParaRPr lang="en-US" sz="1800" dirty="0">
              <a:effectLst/>
              <a:ea typeface="MS PMincho" panose="02020600040205080304" pitchFamily="18" charset="-128"/>
              <a:cs typeface="Times New Roman" panose="02020603050405020304" pitchFamily="18" charset="0"/>
            </a:endParaRPr>
          </a:p>
          <a:p>
            <a:pPr lvl="1"/>
            <a:r>
              <a:rPr lang="en-US" sz="1800" dirty="0">
                <a:effectLst/>
                <a:ea typeface="MS PMincho" panose="02020600040205080304" pitchFamily="18" charset="-128"/>
                <a:cs typeface="Times New Roman" panose="02020603050405020304" pitchFamily="18" charset="0"/>
              </a:rPr>
              <a:t>What did </a:t>
            </a:r>
            <a:r>
              <a:rPr lang="en-US" dirty="0">
                <a:ea typeface="MS PMincho" panose="02020600040205080304" pitchFamily="18" charset="-128"/>
                <a:cs typeface="Times New Roman" panose="02020603050405020304" pitchFamily="18" charset="0"/>
              </a:rPr>
              <a:t>labor market research </a:t>
            </a:r>
            <a:r>
              <a:rPr lang="en-US" sz="1800" dirty="0">
                <a:effectLst/>
                <a:ea typeface="MS PMincho" panose="02020600040205080304" pitchFamily="18" charset="-128"/>
                <a:cs typeface="Times New Roman" panose="02020603050405020304" pitchFamily="18" charset="0"/>
              </a:rPr>
              <a:t>report as hourly and annual wages for dental hygienists in Meridian in 2021? How did it compare to the labor market survey?</a:t>
            </a:r>
          </a:p>
          <a:p>
            <a:pPr lvl="1"/>
            <a:endParaRPr lang="en-US" dirty="0">
              <a:ea typeface="MS PMincho" panose="02020600040205080304" pitchFamily="18" charset="-128"/>
              <a:cs typeface="Times New Roman" panose="02020603050405020304" pitchFamily="18" charset="0"/>
            </a:endParaRPr>
          </a:p>
          <a:p>
            <a:pPr lvl="1"/>
            <a:endParaRPr lang="en-US" dirty="0">
              <a:ea typeface="MS PMincho" panose="02020600040205080304" pitchFamily="18" charset="-128"/>
              <a:cs typeface="Times New Roman" panose="02020603050405020304" pitchFamily="18" charset="0"/>
            </a:endParaRPr>
          </a:p>
          <a:p>
            <a:pPr lvl="1"/>
            <a:endParaRPr lang="en-US" dirty="0">
              <a:ea typeface="MS PMincho" panose="02020600040205080304" pitchFamily="18" charset="-128"/>
              <a:cs typeface="Times New Roman" panose="02020603050405020304" pitchFamily="18" charset="0"/>
            </a:endParaRPr>
          </a:p>
          <a:p>
            <a:pPr lvl="1"/>
            <a:endParaRPr lang="en-US" dirty="0">
              <a:ea typeface="MS PMincho" panose="02020600040205080304" pitchFamily="18" charset="-128"/>
              <a:cs typeface="Times New Roman" panose="02020603050405020304" pitchFamily="18" charset="0"/>
            </a:endParaRPr>
          </a:p>
          <a:p>
            <a:pPr lvl="1"/>
            <a:endParaRPr lang="en-US" dirty="0">
              <a:ea typeface="MS PMincho" panose="02020600040205080304" pitchFamily="18" charset="-128"/>
              <a:cs typeface="Times New Roman" panose="02020603050405020304" pitchFamily="18" charset="0"/>
            </a:endParaRPr>
          </a:p>
          <a:p>
            <a:pPr lvl="1"/>
            <a:endParaRPr lang="en-US" dirty="0">
              <a:ea typeface="MS PMincho" panose="02020600040205080304" pitchFamily="18" charset="-128"/>
              <a:cs typeface="Times New Roman" panose="02020603050405020304" pitchFamily="18" charset="0"/>
            </a:endParaRPr>
          </a:p>
          <a:p>
            <a:pPr marL="342900" lvl="1" indent="0">
              <a:buNone/>
            </a:pPr>
            <a:endParaRPr lang="en-US" dirty="0">
              <a:ea typeface="MS PMincho" panose="02020600040205080304" pitchFamily="18" charset="-128"/>
              <a:cs typeface="Times New Roman" panose="02020603050405020304" pitchFamily="18" charset="0"/>
            </a:endParaRPr>
          </a:p>
          <a:p>
            <a:pPr marL="342900" lvl="1" indent="0">
              <a:buNone/>
            </a:pPr>
            <a:endParaRPr lang="en-US" dirty="0">
              <a:ea typeface="MS PMincho" panose="02020600040205080304" pitchFamily="18" charset="-128"/>
              <a:cs typeface="Times New Roman" panose="02020603050405020304" pitchFamily="18" charset="0"/>
            </a:endParaRPr>
          </a:p>
          <a:p>
            <a:pPr marL="342900" lvl="1" indent="0">
              <a:buNone/>
            </a:pPr>
            <a:endParaRPr lang="en-US" dirty="0">
              <a:ea typeface="MS PMincho" panose="02020600040205080304" pitchFamily="18" charset="-128"/>
              <a:cs typeface="Times New Roman" panose="02020603050405020304" pitchFamily="18" charset="0"/>
            </a:endParaRPr>
          </a:p>
          <a:p>
            <a:pPr marL="342900" lvl="1" indent="0">
              <a:buNone/>
            </a:pPr>
            <a:r>
              <a:rPr lang="en-US" b="1" dirty="0">
                <a:solidFill>
                  <a:srgbClr val="C00000"/>
                </a:solidFill>
                <a:ea typeface="MS PMincho" panose="02020600040205080304" pitchFamily="18" charset="-128"/>
                <a:cs typeface="Times New Roman" panose="02020603050405020304" pitchFamily="18" charset="0"/>
              </a:rPr>
              <a:t>CONCLUSIONS: Hourly wages within 99.9% of each other. Annual wages overstated by 20% in government data, which assumed 2,080-hour median work year instead of 1,664 hours (32 hours per </a:t>
            </a:r>
            <a:r>
              <a:rPr lang="en-US" b="1">
                <a:solidFill>
                  <a:srgbClr val="C00000"/>
                </a:solidFill>
                <a:ea typeface="MS PMincho" panose="02020600040205080304" pitchFamily="18" charset="-128"/>
                <a:cs typeface="Times New Roman" panose="02020603050405020304" pitchFamily="18" charset="0"/>
              </a:rPr>
              <a:t>week median per the LMS).</a:t>
            </a:r>
            <a:endParaRPr lang="en-US" sz="1800" b="1" dirty="0">
              <a:solidFill>
                <a:srgbClr val="C00000"/>
              </a:solidFill>
              <a:effectLst/>
              <a:ea typeface="MS PMincho" panose="02020600040205080304" pitchFamily="18" charset="-128"/>
              <a:cs typeface="Times New Roman" panose="02020603050405020304" pitchFamily="18" charset="0"/>
            </a:endParaRPr>
          </a:p>
          <a:p>
            <a:pPr marL="342900" lvl="1" indent="0">
              <a:buNone/>
            </a:pPr>
            <a:r>
              <a:rPr lang="en-US" dirty="0">
                <a:ea typeface="MS PMincho" panose="02020600040205080304" pitchFamily="18" charset="-128"/>
                <a:cs typeface="Times New Roman" panose="02020603050405020304" pitchFamily="18" charset="0"/>
              </a:rPr>
              <a:t>	</a:t>
            </a:r>
            <a:endParaRPr lang="en-US" dirty="0"/>
          </a:p>
        </p:txBody>
      </p:sp>
      <p:sp>
        <p:nvSpPr>
          <p:cNvPr id="4" name="Footer Placeholder 3">
            <a:extLst>
              <a:ext uri="{FF2B5EF4-FFF2-40B4-BE49-F238E27FC236}">
                <a16:creationId xmlns:a16="http://schemas.microsoft.com/office/drawing/2014/main" id="{199FFD4C-2100-4E10-46EB-A2067BB2D14B}"/>
              </a:ext>
            </a:extLst>
          </p:cNvPr>
          <p:cNvSpPr>
            <a:spLocks noGrp="1"/>
          </p:cNvSpPr>
          <p:nvPr>
            <p:ph type="ftr" sz="quarter" idx="11"/>
          </p:nvPr>
        </p:nvSpPr>
        <p:spPr/>
        <p:txBody>
          <a:bodyPr/>
          <a:lstStyle/>
          <a:p>
            <a:r>
              <a:rPr lang="en-US"/>
              <a:t>© 2023 Mary Barros-Bailey, PhD, CRC</a:t>
            </a:r>
            <a:endParaRPr lang="en-US" dirty="0"/>
          </a:p>
        </p:txBody>
      </p:sp>
      <p:pic>
        <p:nvPicPr>
          <p:cNvPr id="6" name="Picture 5" descr="Table&#10;&#10;Description automatically generated">
            <a:extLst>
              <a:ext uri="{FF2B5EF4-FFF2-40B4-BE49-F238E27FC236}">
                <a16:creationId xmlns:a16="http://schemas.microsoft.com/office/drawing/2014/main" id="{C821B18B-4490-AAD3-EC55-5339AF3B1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429000"/>
            <a:ext cx="5343525" cy="1609081"/>
          </a:xfrm>
          <a:prstGeom prst="rect">
            <a:avLst/>
          </a:prstGeom>
        </p:spPr>
      </p:pic>
    </p:spTree>
    <p:extLst>
      <p:ext uri="{BB962C8B-B14F-4D97-AF65-F5344CB8AC3E}">
        <p14:creationId xmlns:p14="http://schemas.microsoft.com/office/powerpoint/2010/main" val="3050757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3" end="13"/>
                                            </p:txEl>
                                          </p:spTgt>
                                        </p:tgtEl>
                                        <p:attrNameLst>
                                          <p:attrName>style.visibility</p:attrName>
                                        </p:attrNameLst>
                                      </p:cBhvr>
                                      <p:to>
                                        <p:strVal val="visible"/>
                                      </p:to>
                                    </p:set>
                                    <p:animEffect transition="in" filter="dissolve">
                                      <p:cBhvr>
                                        <p:cTn id="2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7F0DAF-A369-AFA8-2C5B-4B3C75E8F1F5}"/>
              </a:ext>
            </a:extLst>
          </p:cNvPr>
          <p:cNvSpPr>
            <a:spLocks noGrp="1"/>
          </p:cNvSpPr>
          <p:nvPr>
            <p:ph idx="1"/>
          </p:nvPr>
        </p:nvSpPr>
        <p:spPr>
          <a:xfrm>
            <a:off x="609600" y="990600"/>
            <a:ext cx="7905750" cy="5186363"/>
          </a:xfrm>
        </p:spPr>
        <p:txBody>
          <a:bodyPr>
            <a:normAutofit/>
          </a:bodyPr>
          <a:lstStyle/>
          <a:p>
            <a:pPr marL="0" indent="0" algn="ctr">
              <a:buNone/>
            </a:pPr>
            <a:endParaRPr lang="en-US" sz="12000" dirty="0"/>
          </a:p>
          <a:p>
            <a:pPr marL="0" indent="0" algn="ctr">
              <a:buNone/>
            </a:pPr>
            <a:r>
              <a:rPr lang="en-US" sz="12000" dirty="0">
                <a:solidFill>
                  <a:srgbClr val="A43020"/>
                </a:solidFill>
              </a:rPr>
              <a:t>Questions?</a:t>
            </a:r>
          </a:p>
        </p:txBody>
      </p:sp>
      <p:sp>
        <p:nvSpPr>
          <p:cNvPr id="4" name="Footer Placeholder 3">
            <a:extLst>
              <a:ext uri="{FF2B5EF4-FFF2-40B4-BE49-F238E27FC236}">
                <a16:creationId xmlns:a16="http://schemas.microsoft.com/office/drawing/2014/main" id="{2A150F03-7FC8-C307-3F77-9D19EE6A5A0A}"/>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9533132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Bibliography</a:t>
            </a:r>
          </a:p>
        </p:txBody>
      </p:sp>
      <p:sp>
        <p:nvSpPr>
          <p:cNvPr id="3" name="Content Placeholder 2"/>
          <p:cNvSpPr>
            <a:spLocks noGrp="1"/>
          </p:cNvSpPr>
          <p:nvPr>
            <p:ph idx="1"/>
          </p:nvPr>
        </p:nvSpPr>
        <p:spPr>
          <a:xfrm>
            <a:off x="457200" y="1524000"/>
            <a:ext cx="8229600" cy="4419600"/>
          </a:xfrm>
        </p:spPr>
        <p:txBody>
          <a:bodyPr>
            <a:normAutofit fontScale="92500"/>
          </a:bodyPr>
          <a:lstStyle/>
          <a:p>
            <a:pPr marL="238125" indent="-614363">
              <a:buNone/>
            </a:pPr>
            <a:r>
              <a:rPr lang="en-US" sz="1200" dirty="0"/>
              <a:t>Arnon, S., &amp; Reichel, N.  (2009). Closed and open-ended question tools in a telephone survey about “The good teacher”: An example of a mixed methods study.  </a:t>
            </a:r>
            <a:r>
              <a:rPr lang="en-US" sz="1200" i="1" dirty="0"/>
              <a:t>Journal of Mixed Methods Research, 3</a:t>
            </a:r>
            <a:r>
              <a:rPr lang="en-US" sz="1200" dirty="0"/>
              <a:t>, 172-196.</a:t>
            </a:r>
          </a:p>
          <a:p>
            <a:pPr marL="238125" indent="-614363">
              <a:buNone/>
            </a:pPr>
            <a:r>
              <a:rPr lang="en-US" sz="1200" i="1" dirty="0"/>
              <a:t>Basic v. applied research</a:t>
            </a:r>
            <a:r>
              <a:rPr lang="en-US" sz="1200" dirty="0"/>
              <a:t>.  (2011). Lawrence Berkeley National Laboratory.  Retrieved from </a:t>
            </a:r>
            <a:r>
              <a:rPr lang="en-US" sz="1200" dirty="0">
                <a:hlinkClick r:id="rId3"/>
              </a:rPr>
              <a:t>http://www.lbl.gov/Education/ELSI/research-main.html</a:t>
            </a:r>
            <a:endParaRPr lang="en-US" sz="1200" dirty="0"/>
          </a:p>
          <a:p>
            <a:pPr marL="238125" indent="-614363">
              <a:buNone/>
            </a:pPr>
            <a:r>
              <a:rPr lang="en-US" sz="1200" dirty="0"/>
              <a:t>Barros-Bailey, M. (2017, October).  </a:t>
            </a:r>
            <a:r>
              <a:rPr lang="en-US" sz="1200" i="1" dirty="0"/>
              <a:t>12 steps to valid and reliable labor market surveys (LMSs)</a:t>
            </a:r>
            <a:r>
              <a:rPr lang="en-US" sz="1200" dirty="0"/>
              <a:t>.  Vocational Placement &amp; Assistive Technology, University of Idaho, Boise, ID. </a:t>
            </a:r>
          </a:p>
          <a:p>
            <a:pPr marL="238125" indent="-614363">
              <a:buNone/>
            </a:pPr>
            <a:r>
              <a:rPr lang="en-US" sz="1200" dirty="0"/>
              <a:t>Barros-Bailey, M. (2017, June). </a:t>
            </a:r>
            <a:r>
              <a:rPr lang="en-US" sz="1200" i="1" dirty="0"/>
              <a:t>Understanding and applying 12 steps to any survey used in labor market or life care planning</a:t>
            </a:r>
            <a:r>
              <a:rPr lang="en-US" sz="1200" dirty="0"/>
              <a:t>.  25</a:t>
            </a:r>
            <a:r>
              <a:rPr lang="en-US" sz="1200" baseline="30000" dirty="0"/>
              <a:t>th</a:t>
            </a:r>
            <a:r>
              <a:rPr lang="en-US" sz="1200" dirty="0"/>
              <a:t> Annual Michigan International Association of Rehabilitation Professionals Conference Forensic Rehabilitation, Bingham Farms, MI.</a:t>
            </a:r>
          </a:p>
          <a:p>
            <a:pPr marL="238125" indent="-614363">
              <a:buNone/>
            </a:pPr>
            <a:r>
              <a:rPr lang="en-US" sz="1200" dirty="0"/>
              <a:t>Barros-Bailey, M. (2014). Occupational and labor market information. In D. R. Strauser (Ed.), </a:t>
            </a:r>
            <a:r>
              <a:rPr lang="en-US" sz="1200" i="1" dirty="0"/>
              <a:t>Career development, employment, and disability: From theory to practice</a:t>
            </a:r>
            <a:r>
              <a:rPr lang="en-US" sz="1200" dirty="0"/>
              <a:t> (pp. 225-244). Springer Publications.</a:t>
            </a:r>
          </a:p>
          <a:p>
            <a:pPr marL="238125" indent="-614363">
              <a:buNone/>
            </a:pPr>
            <a:r>
              <a:rPr lang="en-US" sz="1200" dirty="0"/>
              <a:t>Barros-Bailey, M., &amp; Heitzman, A. (2014). Labor market survey. In R. Robinson (Ed.), </a:t>
            </a:r>
            <a:r>
              <a:rPr lang="en-US" sz="1200" i="1" dirty="0"/>
              <a:t>Foundations of forensic vocational rehabilitation</a:t>
            </a:r>
            <a:r>
              <a:rPr lang="en-US" sz="1200" dirty="0"/>
              <a:t> (pp. 167-201). Springer Publications.</a:t>
            </a:r>
          </a:p>
          <a:p>
            <a:pPr marL="238125" indent="-614363">
              <a:buNone/>
            </a:pPr>
            <a:r>
              <a:rPr lang="en-US" sz="1200" dirty="0"/>
              <a:t>Barros-Bailey, M., &amp; Karman, S. (2014). Occupational and labor market information. In R. Robinson (Ed.), </a:t>
            </a:r>
            <a:r>
              <a:rPr lang="en-US" sz="1200" i="1" dirty="0"/>
              <a:t>Foundations of forensic vocational rehabilitation </a:t>
            </a:r>
            <a:r>
              <a:rPr lang="en-US" sz="1200" dirty="0"/>
              <a:t>(pp. 203-238). Springer Publications.</a:t>
            </a:r>
          </a:p>
          <a:p>
            <a:pPr marL="238125" indent="-614363">
              <a:buNone/>
            </a:pPr>
            <a:r>
              <a:rPr lang="en-US" sz="1200" dirty="0"/>
              <a:t>Barros-Bailey, M. (2014, March). </a:t>
            </a:r>
            <a:r>
              <a:rPr lang="en-US" sz="1200" i="1" dirty="0"/>
              <a:t>Applied primary and secondary occupational and labor market sources in rehabilitation counseling</a:t>
            </a:r>
            <a:r>
              <a:rPr lang="en-US" sz="1200" dirty="0"/>
              <a:t>. National Council on Rehabilitation Education, 14</a:t>
            </a:r>
            <a:r>
              <a:rPr lang="en-US" sz="1200" baseline="30000" dirty="0"/>
              <a:t>th</a:t>
            </a:r>
            <a:r>
              <a:rPr lang="en-US" sz="1200" dirty="0"/>
              <a:t> Annual National Rehabilitation Educators Conference, Manhattan Beach, CA.</a:t>
            </a:r>
          </a:p>
          <a:p>
            <a:pPr marL="238125" indent="-614363">
              <a:buNone/>
            </a:pPr>
            <a:r>
              <a:rPr lang="en-US" sz="1200" dirty="0"/>
              <a:t>Barros-Bailey, M., &amp; Saunders, J. L. (2013a). Benchmarking the use of labor market surveys by Certified Rehabilitation Counselors</a:t>
            </a:r>
            <a:r>
              <a:rPr lang="en-US" sz="1200" i="1" dirty="0"/>
              <a:t>.</a:t>
            </a:r>
            <a:r>
              <a:rPr lang="en-US" sz="1200" dirty="0"/>
              <a:t> </a:t>
            </a:r>
            <a:r>
              <a:rPr lang="en-US" sz="1200" i="1" dirty="0"/>
              <a:t>Rehabilitation Counseling Bulletin, 56</a:t>
            </a:r>
            <a:r>
              <a:rPr lang="en-US" sz="1200" dirty="0"/>
              <a:t>(3),160-171. doi:10.1177/0034355212460590</a:t>
            </a:r>
          </a:p>
          <a:p>
            <a:pPr marL="238125" indent="-614363">
              <a:buNone/>
            </a:pPr>
            <a:r>
              <a:rPr lang="en-US" sz="1200" dirty="0"/>
              <a:t>Barros-Bailey, M., &amp; Saunders, J. L. (2013b). Labor market surveys: Importance to and preparedness of Certified Rehabilitation Counselors. </a:t>
            </a:r>
            <a:r>
              <a:rPr lang="en-US" sz="1200" i="1" dirty="0"/>
              <a:t>Rehabilitation Research, Policy, and Education, 27</a:t>
            </a:r>
            <a:r>
              <a:rPr lang="en-US" sz="1200" dirty="0"/>
              <a:t>(2), 75-88. doi: 10.1891/2168-6653.27.2.1</a:t>
            </a:r>
          </a:p>
          <a:p>
            <a:pPr marL="238125" indent="-614363">
              <a:buNone/>
            </a:pPr>
            <a:r>
              <a:rPr lang="en-US" sz="1200" dirty="0"/>
              <a:t>Barros-Bailey, M. (2012, April). </a:t>
            </a:r>
            <a:r>
              <a:rPr lang="en-US" sz="1200" i="1" dirty="0"/>
              <a:t>Labor market survey practice</a:t>
            </a:r>
            <a:r>
              <a:rPr lang="en-US" sz="1200" dirty="0"/>
              <a:t>. Guest presenter at Kent State University seminar on Research in Disabilities.</a:t>
            </a:r>
          </a:p>
        </p:txBody>
      </p:sp>
      <p:sp>
        <p:nvSpPr>
          <p:cNvPr id="4" name="Footer Placeholder 3">
            <a:extLst>
              <a:ext uri="{FF2B5EF4-FFF2-40B4-BE49-F238E27FC236}">
                <a16:creationId xmlns:a16="http://schemas.microsoft.com/office/drawing/2014/main" id="{30253B3F-ECFF-CA4B-86D8-2F44B0037819}"/>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2385744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3B647D-CE3C-2C47-83E7-70E19975EBC2}"/>
              </a:ext>
            </a:extLst>
          </p:cNvPr>
          <p:cNvSpPr>
            <a:spLocks noGrp="1"/>
          </p:cNvSpPr>
          <p:nvPr>
            <p:ph idx="1"/>
          </p:nvPr>
        </p:nvSpPr>
        <p:spPr>
          <a:xfrm>
            <a:off x="571500" y="647700"/>
            <a:ext cx="8001000" cy="5562600"/>
          </a:xfrm>
        </p:spPr>
        <p:txBody>
          <a:bodyPr>
            <a:normAutofit/>
          </a:bodyPr>
          <a:lstStyle/>
          <a:p>
            <a:pPr marL="301625" indent="-285750">
              <a:buNone/>
            </a:pPr>
            <a:r>
              <a:rPr lang="en-US" sz="1200" dirty="0"/>
              <a:t>Barros-Bailey, M. (2012a). Commentary: Labor market survey methodology and applications. </a:t>
            </a:r>
            <a:r>
              <a:rPr lang="en-US" sz="1200" i="1" dirty="0"/>
              <a:t>Rehabilitation Professional, 20</a:t>
            </a:r>
            <a:r>
              <a:rPr lang="en-US" sz="1200" dirty="0"/>
              <a:t>(2), 137-146.</a:t>
            </a:r>
          </a:p>
          <a:p>
            <a:pPr marL="301625" indent="-285750">
              <a:buNone/>
            </a:pPr>
            <a:r>
              <a:rPr lang="en-US" sz="1200" dirty="0"/>
              <a:t>Barros-Bailey, M. (2012b). Teaching labor market survey methodology in rehabilitation counseling. </a:t>
            </a:r>
            <a:r>
              <a:rPr lang="en-US" sz="1200" i="1" dirty="0"/>
              <a:t>Rehabilitation Research, Policy, and Education, 26</a:t>
            </a:r>
            <a:r>
              <a:rPr lang="en-US" sz="1200" dirty="0"/>
              <a:t>(2&amp;3), 199-211.</a:t>
            </a:r>
          </a:p>
          <a:p>
            <a:pPr marL="301625" indent="-285750">
              <a:buNone/>
            </a:pPr>
            <a:r>
              <a:rPr lang="en-US" sz="1200" dirty="0"/>
              <a:t>Barros-Bailey, M. (2012c). The 12-step labor market survey methodology in practice: A case example. </a:t>
            </a:r>
            <a:r>
              <a:rPr lang="en-US" sz="1200" i="1" dirty="0"/>
              <a:t>Rehabilitation Professional, 20</a:t>
            </a:r>
            <a:r>
              <a:rPr lang="en-US" sz="1200" dirty="0"/>
              <a:t>(1), 1-10.</a:t>
            </a:r>
          </a:p>
          <a:p>
            <a:pPr marL="301625" indent="-285750">
              <a:buNone/>
            </a:pPr>
            <a:r>
              <a:rPr lang="en-US" sz="1200" dirty="0"/>
              <a:t>Barros-Bailey, M., &amp; Robinson, R. (2012). 30 years of rehabilitation forensics: Inclusion of occupational and labor market information competencies in earning capacity models. </a:t>
            </a:r>
            <a:r>
              <a:rPr lang="en-US" sz="1200" i="1" dirty="0"/>
              <a:t>Rehabilitation Professional, 20</a:t>
            </a:r>
            <a:r>
              <a:rPr lang="en-US" sz="1200" dirty="0"/>
              <a:t>(3), 157-166.  </a:t>
            </a:r>
          </a:p>
          <a:p>
            <a:pPr marL="301625" indent="-285750">
              <a:buNone/>
            </a:pPr>
            <a:r>
              <a:rPr lang="en-US" sz="1200" dirty="0"/>
              <a:t>Barros-Bailey, M. (2011, February). </a:t>
            </a:r>
            <a:r>
              <a:rPr lang="en-US" sz="1200" i="1" dirty="0"/>
              <a:t>12 steps to valid and reliable labor market surveys</a:t>
            </a:r>
            <a:r>
              <a:rPr lang="en-US" sz="1200" dirty="0"/>
              <a:t>. IARP 2011 CM/DM Conference, Scottsdale, AZ.</a:t>
            </a:r>
          </a:p>
          <a:p>
            <a:pPr marL="301625" indent="-285750">
              <a:buNone/>
            </a:pPr>
            <a:r>
              <a:rPr lang="en-US" sz="1200" dirty="0"/>
              <a:t>Barros-Bailey, M. (2012, April). </a:t>
            </a:r>
            <a:r>
              <a:rPr lang="en-US" sz="1200" i="1" dirty="0"/>
              <a:t>Teaching labor market survey in forensic practice</a:t>
            </a:r>
            <a:r>
              <a:rPr lang="en-US" sz="1200" dirty="0"/>
              <a:t>. National Council on Rehabilitation Education, Spring 2012 Conference, San Francisco, CA.</a:t>
            </a:r>
          </a:p>
          <a:p>
            <a:pPr marL="301625" indent="-285750">
              <a:buNone/>
            </a:pPr>
            <a:r>
              <a:rPr lang="en-US" sz="1200" dirty="0"/>
              <a:t>Barros-Bailey, M., &amp; Heitzman, A. (2011, November). </a:t>
            </a:r>
            <a:r>
              <a:rPr lang="en-US" sz="1200" i="1" dirty="0"/>
              <a:t>Labor market survey case law: An international research project</a:t>
            </a:r>
            <a:r>
              <a:rPr lang="en-US" sz="1200" dirty="0"/>
              <a:t>. Vive la France &amp; Vive Las Vegas: Painting a Forensic Masterpiece. 2011 IARP Forensic Conference, Las Vegas, NV.</a:t>
            </a:r>
          </a:p>
          <a:p>
            <a:pPr marL="301625" indent="-285750">
              <a:buNone/>
            </a:pPr>
            <a:r>
              <a:rPr lang="en-US" sz="1200" dirty="0"/>
              <a:t>Bellini, J. L., &amp; Rumrill, P. D.  (1994). </a:t>
            </a:r>
            <a:r>
              <a:rPr lang="en-US" sz="1200" i="1" dirty="0"/>
              <a:t>Research in rehabilitation counseling: A guide to design, methodology, and utilization</a:t>
            </a:r>
            <a:r>
              <a:rPr lang="en-US" sz="1200" dirty="0"/>
              <a:t>.  Springfield, IL: Thomas.</a:t>
            </a:r>
          </a:p>
          <a:p>
            <a:pPr marL="301625" indent="-285750">
              <a:buNone/>
            </a:pPr>
            <a:r>
              <a:rPr lang="en-US" sz="1200" i="1" dirty="0"/>
              <a:t>Best practices: How to produce a quality survey</a:t>
            </a:r>
            <a:r>
              <a:rPr lang="en-US" sz="1200" dirty="0"/>
              <a:t>.  (2011). American Association of Public Opinion Research.  http://www.aapor.org/Best_Practices/2845.htm </a:t>
            </a:r>
          </a:p>
          <a:p>
            <a:pPr marL="301625" indent="-285750">
              <a:buNone/>
            </a:pPr>
            <a:r>
              <a:rPr lang="en-US" sz="1200" dirty="0"/>
              <a:t>Boland Patterson, J.  (1996). Occupational and labor market information and analysis.  In E. M. Szymanski &amp; R. M. Parker (Eds.).  </a:t>
            </a:r>
            <a:r>
              <a:rPr lang="en-US" sz="1200" i="1" dirty="0"/>
              <a:t>Work and disability: Issues and strategies in career development and job placement</a:t>
            </a:r>
            <a:r>
              <a:rPr lang="en-US" sz="1200" dirty="0"/>
              <a:t>.  Pro•Ed.</a:t>
            </a:r>
          </a:p>
          <a:p>
            <a:pPr marL="301625" indent="-285750">
              <a:buNone/>
            </a:pPr>
            <a:r>
              <a:rPr lang="en-US" sz="1200" dirty="0"/>
              <a:t>Brown, M. B., &amp; Forsythe, A. B. (1974).  The small sample behavior of some statistics which test the equality of several means. </a:t>
            </a:r>
            <a:r>
              <a:rPr lang="en-US" sz="1200" i="1" dirty="0"/>
              <a:t>Technometrics, 16</a:t>
            </a:r>
            <a:r>
              <a:rPr lang="en-US" sz="1200" dirty="0"/>
              <a:t>(1), 129-132.</a:t>
            </a:r>
          </a:p>
          <a:p>
            <a:pPr marL="301625" indent="-677863">
              <a:buNone/>
            </a:pPr>
            <a:r>
              <a:rPr lang="en-US" sz="1200" dirty="0"/>
              <a:t>Daniel, J. (2012). </a:t>
            </a:r>
            <a:r>
              <a:rPr lang="en-US" sz="1200" i="1" dirty="0"/>
              <a:t>Sampling essentials: Practical guidelines for making sampling choices</a:t>
            </a:r>
            <a:r>
              <a:rPr lang="en-US" sz="1200" dirty="0"/>
              <a:t>.  SAGE Publications.</a:t>
            </a:r>
          </a:p>
          <a:p>
            <a:pPr marL="301625" indent="-677863">
              <a:buNone/>
            </a:pPr>
            <a:r>
              <a:rPr lang="en-US" sz="1200" dirty="0"/>
              <a:t>Davis, J. (2003).  </a:t>
            </a:r>
            <a:r>
              <a:rPr lang="en-US" sz="1200" i="1" dirty="0"/>
              <a:t>Salary surveys and antitrust: An overview for the HR professional</a:t>
            </a:r>
            <a:r>
              <a:rPr lang="en-US" sz="1200" dirty="0"/>
              <a:t>.  WorldatWork.</a:t>
            </a:r>
          </a:p>
          <a:p>
            <a:pPr marL="301625" indent="-285750">
              <a:buNone/>
            </a:pPr>
            <a:r>
              <a:rPr lang="en-US" sz="1200" i="1" dirty="0"/>
              <a:t>Advancement of Counselling, 12</a:t>
            </a:r>
            <a:r>
              <a:rPr lang="en-US" sz="1200" dirty="0"/>
              <a:t>, 125-235.</a:t>
            </a:r>
          </a:p>
        </p:txBody>
      </p:sp>
      <p:sp>
        <p:nvSpPr>
          <p:cNvPr id="2" name="Footer Placeholder 1">
            <a:extLst>
              <a:ext uri="{FF2B5EF4-FFF2-40B4-BE49-F238E27FC236}">
                <a16:creationId xmlns:a16="http://schemas.microsoft.com/office/drawing/2014/main" id="{136D3408-BE4E-BF43-88B6-DB185CCB4D1C}"/>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25237832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077200" cy="5410200"/>
          </a:xfrm>
        </p:spPr>
        <p:txBody>
          <a:bodyPr>
            <a:normAutofit lnSpcReduction="10000"/>
          </a:bodyPr>
          <a:lstStyle/>
          <a:p>
            <a:pPr marL="238125" indent="-614363">
              <a:buNone/>
            </a:pPr>
            <a:r>
              <a:rPr lang="en-US" sz="1200" dirty="0"/>
              <a:t>Delsen, L.  (1989). Improving the employability of the disabled: A practical approach.  </a:t>
            </a:r>
            <a:r>
              <a:rPr lang="en-US" sz="1200" i="1" dirty="0"/>
              <a:t>International Journal for the </a:t>
            </a:r>
            <a:r>
              <a:rPr lang="en-US" sz="1200" dirty="0"/>
              <a:t>Field, C., &amp; Ronchetti, E.  (1990). </a:t>
            </a:r>
            <a:r>
              <a:rPr lang="en-US" sz="1200" i="1" dirty="0"/>
              <a:t>Small sample asymptotics</a:t>
            </a:r>
            <a:r>
              <a:rPr lang="en-US" sz="1200" dirty="0"/>
              <a:t>.   Institute of Mathematical Statistics.</a:t>
            </a:r>
          </a:p>
          <a:p>
            <a:pPr marL="238125" indent="-614363">
              <a:buNone/>
            </a:pPr>
            <a:r>
              <a:rPr lang="en-US" sz="1200" dirty="0"/>
              <a:t>Fink, A.  (2009). </a:t>
            </a:r>
            <a:r>
              <a:rPr lang="en-US" sz="1200" i="1" dirty="0"/>
              <a:t>How to conduct surveys: A step-by-step guide </a:t>
            </a:r>
            <a:r>
              <a:rPr lang="en-US" sz="1200" dirty="0"/>
              <a:t>(4</a:t>
            </a:r>
            <a:r>
              <a:rPr lang="en-US" sz="1200" baseline="30000" dirty="0"/>
              <a:t>th</a:t>
            </a:r>
            <a:r>
              <a:rPr lang="en-US" sz="1200" dirty="0"/>
              <a:t> ed.).  SAGE Publications.</a:t>
            </a:r>
          </a:p>
          <a:p>
            <a:pPr marL="238125" indent="-614363">
              <a:buNone/>
            </a:pPr>
            <a:r>
              <a:rPr lang="en-US" sz="1200" dirty="0"/>
              <a:t>Ford, M., &amp; Jensen, S.  (2004). Labor market survey:  An effective tool for vocational case management.  </a:t>
            </a:r>
            <a:r>
              <a:rPr lang="en-US" sz="1200" i="1" dirty="0"/>
              <a:t>Lippincott’s Case Management, 9</a:t>
            </a:r>
            <a:r>
              <a:rPr lang="en-US" sz="1200" dirty="0"/>
              <a:t>(1), 50-52.</a:t>
            </a:r>
          </a:p>
          <a:p>
            <a:pPr marL="238125" indent="-614363">
              <a:buNone/>
            </a:pPr>
            <a:r>
              <a:rPr lang="en-US" sz="1200" dirty="0"/>
              <a:t>Fowler, F. J.  (2009). </a:t>
            </a:r>
            <a:r>
              <a:rPr lang="en-US" sz="1200" i="1" dirty="0"/>
              <a:t>Survey research methods</a:t>
            </a:r>
            <a:r>
              <a:rPr lang="en-US" sz="1200" dirty="0"/>
              <a:t> (4</a:t>
            </a:r>
            <a:r>
              <a:rPr lang="en-US" sz="1200" baseline="30000" dirty="0"/>
              <a:t>th</a:t>
            </a:r>
            <a:r>
              <a:rPr lang="en-US" sz="1200" dirty="0"/>
              <a:t> ed.).  SAGE Publications.</a:t>
            </a:r>
          </a:p>
          <a:p>
            <a:pPr marL="238125" indent="-614363">
              <a:buNone/>
            </a:pPr>
            <a:r>
              <a:rPr lang="en-US" sz="1200" dirty="0"/>
              <a:t>Kalachek, E.  (1978, September), Longitudinal labor market surveys:  Asking “how come,” not “how many.”  </a:t>
            </a:r>
            <a:r>
              <a:rPr lang="en-US" sz="1200" i="1" dirty="0"/>
              <a:t>Monthly Labor Review</a:t>
            </a:r>
            <a:r>
              <a:rPr lang="en-US" sz="1200" dirty="0"/>
              <a:t>, 8-14.</a:t>
            </a:r>
          </a:p>
          <a:p>
            <a:pPr marL="238125" indent="-614363">
              <a:buNone/>
            </a:pPr>
            <a:r>
              <a:rPr lang="en-US" sz="1200" dirty="0"/>
              <a:t>Keller, D. K., &amp; Casadevall-Keller, M. L. (2010). </a:t>
            </a:r>
            <a:r>
              <a:rPr lang="en-US" sz="1200" i="1" dirty="0"/>
              <a:t>The Tao of research: A path to validity</a:t>
            </a:r>
            <a:r>
              <a:rPr lang="en-US" sz="1200" dirty="0"/>
              <a:t>.  SAGE Publications.</a:t>
            </a:r>
          </a:p>
          <a:p>
            <a:pPr marL="238125" indent="-614363">
              <a:buNone/>
            </a:pPr>
            <a:r>
              <a:rPr lang="en-US" sz="1200" dirty="0"/>
              <a:t>Lee, G. K.  (2011). </a:t>
            </a:r>
            <a:r>
              <a:rPr lang="en-US" sz="1200" i="1" dirty="0"/>
              <a:t>International encyclopedia on rehabilitation</a:t>
            </a:r>
            <a:r>
              <a:rPr lang="en-US" sz="1200" dirty="0"/>
              <a:t>.  Buffalo, NY: Center for International Rehabilitation Research Information and Exchange.  Retrieved January 15, 2011 from http://cirrie.buffalo.edu/encyclopedia/en/article/128/#s8</a:t>
            </a:r>
          </a:p>
          <a:p>
            <a:pPr marL="238125" indent="-614363">
              <a:buNone/>
            </a:pPr>
            <a:r>
              <a:rPr lang="en-US" sz="1200" dirty="0"/>
              <a:t>Mellow, W., &amp; Sider, H.  (1983). Accuracy of response in labor market surveys: Evidence and implications.  </a:t>
            </a:r>
            <a:r>
              <a:rPr lang="en-US" sz="1200" i="1" dirty="0"/>
              <a:t>Journal of Labor Economics, 1</a:t>
            </a:r>
            <a:r>
              <a:rPr lang="en-US" sz="1200" dirty="0"/>
              <a:t>(4), 331-344.</a:t>
            </a:r>
          </a:p>
          <a:p>
            <a:pPr marL="238125" indent="-614363">
              <a:buNone/>
            </a:pPr>
            <a:r>
              <a:rPr lang="en-US" sz="1200" dirty="0"/>
              <a:t>Neulicht, A., Gann, C., Berg, J. F., &amp; Taylor, R. H. (2007).  Labor market search: Utilization of labor market research and employer sampling by vocational experts.  </a:t>
            </a:r>
            <a:r>
              <a:rPr lang="en-US" sz="1200" i="1" dirty="0"/>
              <a:t>The Rehabilitation Professional, 15</a:t>
            </a:r>
            <a:r>
              <a:rPr lang="en-US" sz="1200" dirty="0"/>
              <a:t>(4), 29-44.</a:t>
            </a:r>
          </a:p>
          <a:p>
            <a:pPr marL="238125" indent="-614363">
              <a:buNone/>
            </a:pPr>
            <a:r>
              <a:rPr lang="en-US" sz="1200" dirty="0"/>
              <a:t>Nevitt, J., &amp; Hancock, G. R.  (2004). Evaluating small sample approaches for model test statistics in structural equation modeling.  </a:t>
            </a:r>
            <a:r>
              <a:rPr lang="en-US" sz="1200" i="1" dirty="0"/>
              <a:t>Multivariate Behavioral Research, 39</a:t>
            </a:r>
            <a:r>
              <a:rPr lang="en-US" sz="1200" dirty="0"/>
              <a:t>(3), 439-478.</a:t>
            </a:r>
          </a:p>
          <a:p>
            <a:pPr marL="238125" indent="-614363">
              <a:buNone/>
            </a:pPr>
            <a:r>
              <a:rPr lang="en-US" sz="1200" dirty="0"/>
              <a:t>Office of Management and Budget.  (2006, September).  </a:t>
            </a:r>
            <a:r>
              <a:rPr lang="en-US" sz="1200" i="1" dirty="0"/>
              <a:t>Standards and guidelines for statistical surveys</a:t>
            </a:r>
            <a:r>
              <a:rPr lang="en-US" sz="1200" dirty="0"/>
              <a:t>.  OMB.</a:t>
            </a:r>
          </a:p>
          <a:p>
            <a:pPr marL="238125" indent="-614363">
              <a:buNone/>
            </a:pPr>
            <a:r>
              <a:rPr lang="en-US" sz="1200" dirty="0"/>
              <a:t>Sample Size Table.  Retrieved from research-advisors.com</a:t>
            </a:r>
          </a:p>
          <a:p>
            <a:pPr marL="238125" indent="-614363">
              <a:buNone/>
            </a:pPr>
            <a:r>
              <a:rPr lang="en-US" sz="1200" dirty="0"/>
              <a:t>Sandelowski, M., Voils, C. I., &amp; Knafl, G.  (2009). On quantitizing.  </a:t>
            </a:r>
            <a:r>
              <a:rPr lang="en-US" sz="1200" i="1" dirty="0"/>
              <a:t>Journal of Mixed Methods Research, 3</a:t>
            </a:r>
            <a:r>
              <a:rPr lang="en-US" sz="1200" dirty="0"/>
              <a:t>, 208-222.</a:t>
            </a:r>
          </a:p>
          <a:p>
            <a:pPr marL="238125" indent="-614363">
              <a:buNone/>
            </a:pPr>
            <a:r>
              <a:rPr lang="en-US" sz="1200" dirty="0"/>
              <a:t>Savalei, V.  (2010). Small sample statistics for incomplete nonnormal data: Extensions of complete data formulae and a Monte Carlo comparison.  </a:t>
            </a:r>
            <a:r>
              <a:rPr lang="en-US" sz="1200" i="1" dirty="0"/>
              <a:t>Structural Equation Modeling: A Multidisciplinary Journal, 17</a:t>
            </a:r>
            <a:r>
              <a:rPr lang="en-US" sz="1200" dirty="0"/>
              <a:t>(2), 241-264.</a:t>
            </a:r>
          </a:p>
          <a:p>
            <a:pPr marL="238125" indent="-614363">
              <a:buNone/>
            </a:pPr>
            <a:r>
              <a:rPr lang="en-US" sz="1200" dirty="0"/>
              <a:t>Saxon, J. P., Alston, P. P., &amp; Holbert, D.  (1994). </a:t>
            </a:r>
            <a:r>
              <a:rPr lang="en-US" sz="1200" i="1" dirty="0"/>
              <a:t>Principles for research in rehabilitation</a:t>
            </a:r>
            <a:r>
              <a:rPr lang="en-US" sz="1200" dirty="0"/>
              <a:t>.  Elliott &amp; Fitzpatrick, Inc.</a:t>
            </a:r>
          </a:p>
          <a:p>
            <a:pPr marL="238125" indent="-614363">
              <a:buNone/>
            </a:pPr>
            <a:r>
              <a:rPr lang="en-US" sz="1200" dirty="0"/>
              <a:t>Stude, E. W.  (1997). Vocational counseling and placement.  </a:t>
            </a:r>
            <a:r>
              <a:rPr lang="en-US" sz="1200" i="1" dirty="0"/>
              <a:t>Rehabilitation Education, 11</a:t>
            </a:r>
            <a:r>
              <a:rPr lang="en-US" sz="1200" dirty="0"/>
              <a:t>(3), 191-198.</a:t>
            </a:r>
          </a:p>
          <a:p>
            <a:pPr marL="587375" indent="-963613">
              <a:buNone/>
            </a:pPr>
            <a:endParaRPr lang="en-US" sz="1200" dirty="0"/>
          </a:p>
        </p:txBody>
      </p:sp>
      <p:sp>
        <p:nvSpPr>
          <p:cNvPr id="2" name="Footer Placeholder 1">
            <a:extLst>
              <a:ext uri="{FF2B5EF4-FFF2-40B4-BE49-F238E27FC236}">
                <a16:creationId xmlns:a16="http://schemas.microsoft.com/office/drawing/2014/main" id="{4E60B387-BDB6-6244-B45C-DBEE03DDF024}"/>
              </a:ext>
            </a:extLst>
          </p:cNvPr>
          <p:cNvSpPr>
            <a:spLocks noGrp="1"/>
          </p:cNvSpPr>
          <p:nvPr>
            <p:ph type="ftr" sz="quarter" idx="11"/>
          </p:nvPr>
        </p:nvSpPr>
        <p:spPr/>
        <p:txBody>
          <a:bodyPr/>
          <a:lstStyle/>
          <a:p>
            <a:r>
              <a:rPr lang="en-US"/>
              <a:t>© 2023 Mary Barros-Bailey, PhD, CRC</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A43020"/>
                </a:solidFill>
              </a:rPr>
              <a:t>Q&amp;A</a:t>
            </a:r>
          </a:p>
        </p:txBody>
      </p:sp>
      <p:sp>
        <p:nvSpPr>
          <p:cNvPr id="3" name="Content Placeholder 2"/>
          <p:cNvSpPr>
            <a:spLocks noGrp="1"/>
          </p:cNvSpPr>
          <p:nvPr>
            <p:ph idx="1"/>
          </p:nvPr>
        </p:nvSpPr>
        <p:spPr>
          <a:xfrm>
            <a:off x="1435608" y="1905000"/>
            <a:ext cx="6946392" cy="3124200"/>
          </a:xfrm>
        </p:spPr>
        <p:txBody>
          <a:bodyPr>
            <a:normAutofit/>
          </a:bodyPr>
          <a:lstStyle/>
          <a:p>
            <a:pPr marL="1444625" indent="-1362075">
              <a:buNone/>
            </a:pPr>
            <a:r>
              <a:rPr lang="en-US" sz="7200" b="1" dirty="0">
                <a:solidFill>
                  <a:srgbClr val="C00000"/>
                </a:solidFill>
              </a:rPr>
              <a:t>Q</a:t>
            </a:r>
            <a:r>
              <a:rPr lang="en-US" sz="7200" dirty="0"/>
              <a:t>:  What </a:t>
            </a:r>
            <a:r>
              <a:rPr lang="en-US" sz="7200" b="1" i="1" dirty="0">
                <a:solidFill>
                  <a:srgbClr val="C00000"/>
                </a:solidFill>
              </a:rPr>
              <a:t>is</a:t>
            </a:r>
            <a:r>
              <a:rPr lang="en-US" sz="7200" dirty="0"/>
              <a:t> a labor market survey?</a:t>
            </a:r>
          </a:p>
        </p:txBody>
      </p:sp>
      <p:sp>
        <p:nvSpPr>
          <p:cNvPr id="4" name="Footer Placeholder 3">
            <a:extLst>
              <a:ext uri="{FF2B5EF4-FFF2-40B4-BE49-F238E27FC236}">
                <a16:creationId xmlns:a16="http://schemas.microsoft.com/office/drawing/2014/main" id="{D1352977-D109-EC47-BDE5-B4DB1D32C7C1}"/>
              </a:ext>
            </a:extLst>
          </p:cNvPr>
          <p:cNvSpPr>
            <a:spLocks noGrp="1"/>
          </p:cNvSpPr>
          <p:nvPr>
            <p:ph type="ftr" sz="quarter" idx="11"/>
          </p:nvPr>
        </p:nvSpPr>
        <p:spPr/>
        <p:txBody>
          <a:bodyPr/>
          <a:lstStyle/>
          <a:p>
            <a:r>
              <a:rPr lang="en-US"/>
              <a:t>© 2023 Mary Barros-Bailey, PhD, CRC</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3429000"/>
          </a:xfrm>
        </p:spPr>
        <p:txBody>
          <a:bodyPr>
            <a:normAutofit/>
          </a:bodyPr>
          <a:lstStyle/>
          <a:p>
            <a:pPr marL="174625" indent="-550863">
              <a:buNone/>
            </a:pPr>
            <a:r>
              <a:rPr lang="en-US" sz="1200" dirty="0"/>
              <a:t>Schwartz, J. L., Lontree, G. L., &amp; Kee, M.  (1993). </a:t>
            </a:r>
            <a:r>
              <a:rPr lang="en-US" sz="1200" i="1" dirty="0"/>
              <a:t>Development of a local labor market analysis model to identify employment opportunities for person with disabilities living on reservations</a:t>
            </a:r>
            <a:r>
              <a:rPr lang="en-US" sz="1200" dirty="0"/>
              <a:t>.  Flagstaff, AZ: American Indian Rehabilitation Research and Training Center, Institute for Human Development, Arizona University Affiliated Program, Northern Arizona University.</a:t>
            </a:r>
          </a:p>
          <a:p>
            <a:pPr marL="174625" indent="-550863">
              <a:buNone/>
            </a:pPr>
            <a:r>
              <a:rPr lang="en-US" sz="1200" dirty="0"/>
              <a:t>The American Association for Public Opinion Research.  (2009). </a:t>
            </a:r>
            <a:r>
              <a:rPr lang="en-US" sz="1200" i="1" dirty="0"/>
              <a:t>Standard definitions: Final dispositions of case codes and outcome rates for surveys</a:t>
            </a:r>
            <a:r>
              <a:rPr lang="en-US" sz="1200" dirty="0"/>
              <a:t> (6</a:t>
            </a:r>
            <a:r>
              <a:rPr lang="en-US" sz="1200" baseline="30000" dirty="0"/>
              <a:t>th</a:t>
            </a:r>
            <a:r>
              <a:rPr lang="en-US" sz="1200" dirty="0"/>
              <a:t> ed.).  AAPOR.</a:t>
            </a:r>
          </a:p>
          <a:p>
            <a:pPr marL="174625" indent="-550863">
              <a:buNone/>
            </a:pPr>
            <a:r>
              <a:rPr lang="en-US" sz="1200" dirty="0"/>
              <a:t>Tse, Y. K., Ng, K. W., &amp; Zhang, X.  (2001). A small-sample overlapping variance-ratio test.  </a:t>
            </a:r>
            <a:r>
              <a:rPr lang="en-US" sz="1200" i="1" dirty="0"/>
              <a:t>Journal of Times Series Analysis, 25</a:t>
            </a:r>
            <a:r>
              <a:rPr lang="en-US" sz="1200" dirty="0"/>
              <a:t>(1), 127-135.</a:t>
            </a:r>
          </a:p>
          <a:p>
            <a:pPr marL="174625" indent="-550863">
              <a:buNone/>
            </a:pPr>
            <a:r>
              <a:rPr lang="en-US" sz="1200" dirty="0"/>
              <a:t>Wiersma, W.  (2000). </a:t>
            </a:r>
            <a:r>
              <a:rPr lang="en-US" sz="1200" i="1" dirty="0"/>
              <a:t>Research methods in education: An introduction</a:t>
            </a:r>
            <a:r>
              <a:rPr lang="en-US" sz="1200" dirty="0"/>
              <a:t> (7</a:t>
            </a:r>
            <a:r>
              <a:rPr lang="en-US" sz="1200" baseline="30000" dirty="0"/>
              <a:t>th</a:t>
            </a:r>
            <a:r>
              <a:rPr lang="en-US" sz="1200" dirty="0"/>
              <a:t> ed.).  Allyn and Bacon.</a:t>
            </a:r>
          </a:p>
          <a:p>
            <a:pPr marL="174625" indent="-550863">
              <a:buNone/>
            </a:pPr>
            <a:r>
              <a:rPr lang="en-US" sz="1200" dirty="0"/>
              <a:t>Wittenborn, J. R. (1952).  Critique of small sample statistical methods in clinical psychology.  </a:t>
            </a:r>
            <a:r>
              <a:rPr lang="en-US" sz="1200" i="1" dirty="0"/>
              <a:t>Journal of Clinical Psychology, 8</a:t>
            </a:r>
            <a:r>
              <a:rPr lang="en-US" sz="1200" dirty="0"/>
              <a:t>(1), 34-37. </a:t>
            </a:r>
          </a:p>
          <a:p>
            <a:pPr marL="174625" indent="-550863">
              <a:buNone/>
            </a:pPr>
            <a:r>
              <a:rPr lang="en-US" sz="1200" dirty="0"/>
              <a:t>Yin, R. K. (2018). </a:t>
            </a:r>
            <a:r>
              <a:rPr lang="en-US" sz="1200" i="1" dirty="0"/>
              <a:t>Case study research: Design and methods </a:t>
            </a:r>
            <a:r>
              <a:rPr lang="en-US" sz="1200" dirty="0"/>
              <a:t>(6</a:t>
            </a:r>
            <a:r>
              <a:rPr lang="en-US" sz="1200" baseline="30000" dirty="0"/>
              <a:t>th</a:t>
            </a:r>
            <a:r>
              <a:rPr lang="en-US" sz="1200" dirty="0"/>
              <a:t> ed.). SAGE Publications.</a:t>
            </a:r>
          </a:p>
        </p:txBody>
      </p:sp>
      <p:sp>
        <p:nvSpPr>
          <p:cNvPr id="2" name="Footer Placeholder 1">
            <a:extLst>
              <a:ext uri="{FF2B5EF4-FFF2-40B4-BE49-F238E27FC236}">
                <a16:creationId xmlns:a16="http://schemas.microsoft.com/office/drawing/2014/main" id="{73A8A7F2-92C5-6E42-B4BC-527EB80F929E}"/>
              </a:ext>
            </a:extLst>
          </p:cNvPr>
          <p:cNvSpPr>
            <a:spLocks noGrp="1"/>
          </p:cNvSpPr>
          <p:nvPr>
            <p:ph type="ftr" sz="quarter" idx="11"/>
          </p:nvPr>
        </p:nvSpPr>
        <p:spPr/>
        <p:txBody>
          <a:bodyPr/>
          <a:lstStyle/>
          <a:p>
            <a:r>
              <a:rPr lang="en-US"/>
              <a:t>© 2023 Mary Barros-Bailey, PhD, CRC</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A43020"/>
                </a:solidFill>
              </a:rPr>
              <a:t>Q&amp;A</a:t>
            </a:r>
            <a:endParaRPr lang="en-US" sz="4000" dirty="0">
              <a:solidFill>
                <a:srgbClr val="A43020"/>
              </a:solidFill>
            </a:endParaRPr>
          </a:p>
        </p:txBody>
      </p:sp>
      <p:sp>
        <p:nvSpPr>
          <p:cNvPr id="3" name="Content Placeholder 2"/>
          <p:cNvSpPr>
            <a:spLocks noGrp="1"/>
          </p:cNvSpPr>
          <p:nvPr>
            <p:ph idx="1"/>
          </p:nvPr>
        </p:nvSpPr>
        <p:spPr>
          <a:xfrm>
            <a:off x="1143000" y="1447800"/>
            <a:ext cx="6934200" cy="4724400"/>
          </a:xfrm>
        </p:spPr>
        <p:txBody>
          <a:bodyPr>
            <a:normAutofit/>
          </a:bodyPr>
          <a:lstStyle/>
          <a:p>
            <a:pPr>
              <a:buNone/>
            </a:pPr>
            <a:r>
              <a:rPr lang="en-US" sz="4000" b="1" dirty="0">
                <a:solidFill>
                  <a:srgbClr val="00B050"/>
                </a:solidFill>
              </a:rPr>
              <a:t>A</a:t>
            </a:r>
            <a:r>
              <a:rPr lang="en-US" sz="4000" b="1" dirty="0"/>
              <a:t>: </a:t>
            </a:r>
            <a:r>
              <a:rPr lang="en-US" sz="4400" dirty="0"/>
              <a:t>“… (LMS) is a method of information gathering about particular jobs that are specific to a geographical area for an individual being served.“</a:t>
            </a:r>
            <a:endParaRPr lang="en-US" sz="1600" i="1" dirty="0"/>
          </a:p>
          <a:p>
            <a:pPr algn="r">
              <a:buNone/>
            </a:pPr>
            <a:r>
              <a:rPr lang="en-US" sz="1200" i="1" dirty="0"/>
              <a:t>International Encyclopedia of Rehabilitation</a:t>
            </a:r>
          </a:p>
          <a:p>
            <a:pPr algn="r">
              <a:buNone/>
            </a:pPr>
            <a:r>
              <a:rPr lang="en-US" sz="1200" i="1" dirty="0"/>
              <a:t>Gloria K. Lee, Ph.D., CRC, Associate Professor</a:t>
            </a:r>
            <a:br>
              <a:rPr lang="en-US" sz="1200" i="1" dirty="0"/>
            </a:br>
            <a:r>
              <a:rPr lang="en-US" sz="1200" i="1" dirty="0"/>
              <a:t>Department of Counseling, School &amp; Educational Psychology, University at Buffalo</a:t>
            </a:r>
          </a:p>
          <a:p>
            <a:pPr algn="r">
              <a:buNone/>
            </a:pPr>
            <a:r>
              <a:rPr lang="en-US" sz="1200" i="1" dirty="0"/>
              <a:t>Found at: http://cirrie.buffalo.edu/encyclopedia/en/article/128/#s8</a:t>
            </a:r>
          </a:p>
        </p:txBody>
      </p:sp>
      <p:sp>
        <p:nvSpPr>
          <p:cNvPr id="4" name="Footer Placeholder 3">
            <a:extLst>
              <a:ext uri="{FF2B5EF4-FFF2-40B4-BE49-F238E27FC236}">
                <a16:creationId xmlns:a16="http://schemas.microsoft.com/office/drawing/2014/main" id="{361688EE-E1C9-054F-8DB5-A629D4E376C1}"/>
              </a:ext>
            </a:extLst>
          </p:cNvPr>
          <p:cNvSpPr>
            <a:spLocks noGrp="1"/>
          </p:cNvSpPr>
          <p:nvPr>
            <p:ph type="ftr" sz="quarter" idx="11"/>
          </p:nvPr>
        </p:nvSpPr>
        <p:spPr/>
        <p:txBody>
          <a:bodyPr/>
          <a:lstStyle/>
          <a:p>
            <a:r>
              <a:rPr lang="en-US"/>
              <a:t>© 2023 Mary Barros-Bailey, PhD, CRC</a:t>
            </a:r>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2E2223-C6DD-FC48-A5F8-0A023E216D54}"/>
              </a:ext>
            </a:extLst>
          </p:cNvPr>
          <p:cNvSpPr txBox="1"/>
          <p:nvPr/>
        </p:nvSpPr>
        <p:spPr>
          <a:xfrm>
            <a:off x="685800" y="990600"/>
            <a:ext cx="7772400" cy="3662541"/>
          </a:xfrm>
          <a:prstGeom prst="rect">
            <a:avLst/>
          </a:prstGeom>
          <a:noFill/>
        </p:spPr>
        <p:txBody>
          <a:bodyPr wrap="square" rtlCol="0">
            <a:spAutoFit/>
          </a:bodyPr>
          <a:lstStyle/>
          <a:p>
            <a:pPr algn="ctr"/>
            <a:r>
              <a:rPr lang="en-US" sz="4000" dirty="0"/>
              <a:t>Example</a:t>
            </a:r>
          </a:p>
          <a:p>
            <a:pPr algn="ctr"/>
            <a:endParaRPr lang="en-US" sz="1200" b="1" dirty="0"/>
          </a:p>
          <a:p>
            <a:pPr algn="ctr"/>
            <a:r>
              <a:rPr lang="en-US" sz="6000" b="1" dirty="0">
                <a:solidFill>
                  <a:srgbClr val="FF0000"/>
                </a:solidFill>
              </a:rPr>
              <a:t>Q: </a:t>
            </a:r>
            <a:r>
              <a:rPr lang="en-US" sz="6000" b="1" dirty="0"/>
              <a:t>“</a:t>
            </a:r>
            <a:r>
              <a:rPr lang="en-US" sz="6000" b="1" i="1" u="sng" dirty="0"/>
              <a:t>How</a:t>
            </a:r>
            <a:r>
              <a:rPr lang="en-US" sz="6000" b="1" dirty="0"/>
              <a:t> </a:t>
            </a:r>
            <a:r>
              <a:rPr lang="en-US" sz="6000" dirty="0"/>
              <a:t>did you arrive at these wages for cashiers?”</a:t>
            </a:r>
          </a:p>
        </p:txBody>
      </p:sp>
      <p:sp>
        <p:nvSpPr>
          <p:cNvPr id="2" name="Footer Placeholder 1">
            <a:extLst>
              <a:ext uri="{FF2B5EF4-FFF2-40B4-BE49-F238E27FC236}">
                <a16:creationId xmlns:a16="http://schemas.microsoft.com/office/drawing/2014/main" id="{FD7BE26F-65F6-4143-A25A-7CB3AF016D32}"/>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4157092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2E2223-C6DD-FC48-A5F8-0A023E216D54}"/>
              </a:ext>
            </a:extLst>
          </p:cNvPr>
          <p:cNvSpPr txBox="1"/>
          <p:nvPr/>
        </p:nvSpPr>
        <p:spPr>
          <a:xfrm>
            <a:off x="685800" y="489734"/>
            <a:ext cx="7772400" cy="5509200"/>
          </a:xfrm>
          <a:prstGeom prst="rect">
            <a:avLst/>
          </a:prstGeom>
          <a:noFill/>
        </p:spPr>
        <p:txBody>
          <a:bodyPr wrap="square" rtlCol="0">
            <a:spAutoFit/>
          </a:bodyPr>
          <a:lstStyle/>
          <a:p>
            <a:pPr algn="ctr"/>
            <a:r>
              <a:rPr lang="en-US" sz="4000" dirty="0"/>
              <a:t>Con’t. Example</a:t>
            </a:r>
          </a:p>
          <a:p>
            <a:pPr algn="ctr"/>
            <a:endParaRPr lang="en-US" sz="1200" b="1" dirty="0"/>
          </a:p>
          <a:p>
            <a:r>
              <a:rPr lang="en-US" sz="6000" b="1" dirty="0">
                <a:solidFill>
                  <a:srgbClr val="00B050"/>
                </a:solidFill>
              </a:rPr>
              <a:t>A: </a:t>
            </a:r>
            <a:r>
              <a:rPr lang="en-US" sz="6000" dirty="0"/>
              <a:t>“I called employers </a:t>
            </a:r>
            <a:r>
              <a:rPr lang="en-US" sz="2600" dirty="0"/>
              <a:t>[</a:t>
            </a:r>
            <a:r>
              <a:rPr lang="en-US" sz="2600" i="1" dirty="0"/>
              <a:t>mode</a:t>
            </a:r>
            <a:r>
              <a:rPr lang="en-US" sz="2600" dirty="0"/>
              <a:t>] </a:t>
            </a:r>
            <a:r>
              <a:rPr lang="en-US" sz="6000" dirty="0"/>
              <a:t>using a labor market survey </a:t>
            </a:r>
            <a:r>
              <a:rPr lang="en-US" sz="2600" dirty="0"/>
              <a:t>[method] </a:t>
            </a:r>
            <a:r>
              <a:rPr lang="en-US" sz="6000" dirty="0"/>
              <a:t>of cashiers in the Boise Metropolitan Statistical Area</a:t>
            </a:r>
            <a:r>
              <a:rPr lang="en-US" sz="2600" dirty="0"/>
              <a:t> [unit]</a:t>
            </a:r>
            <a:r>
              <a:rPr lang="en-US" sz="4000" dirty="0"/>
              <a:t>.”</a:t>
            </a:r>
            <a:endParaRPr lang="en-US" sz="3600" dirty="0"/>
          </a:p>
        </p:txBody>
      </p:sp>
      <p:sp>
        <p:nvSpPr>
          <p:cNvPr id="2" name="Footer Placeholder 1">
            <a:extLst>
              <a:ext uri="{FF2B5EF4-FFF2-40B4-BE49-F238E27FC236}">
                <a16:creationId xmlns:a16="http://schemas.microsoft.com/office/drawing/2014/main" id="{3F1B5C9F-E85F-7C40-92A6-6D9C5C33218B}"/>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1690826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a:t>12 steps (5 phases) of Surveys</a:t>
            </a:r>
          </a:p>
        </p:txBody>
      </p:sp>
      <p:sp>
        <p:nvSpPr>
          <p:cNvPr id="2" name="Content Placeholder 1"/>
          <p:cNvSpPr>
            <a:spLocks noGrp="1"/>
          </p:cNvSpPr>
          <p:nvPr>
            <p:ph idx="1"/>
          </p:nvPr>
        </p:nvSpPr>
        <p:spPr>
          <a:xfrm>
            <a:off x="628650" y="1524000"/>
            <a:ext cx="7886700" cy="4652963"/>
          </a:xfrm>
        </p:spPr>
        <p:txBody>
          <a:bodyPr>
            <a:noAutofit/>
          </a:bodyPr>
          <a:lstStyle/>
          <a:p>
            <a:pPr marL="0" indent="0">
              <a:buNone/>
            </a:pPr>
            <a:r>
              <a:rPr lang="en-US" sz="4200" b="1" i="1" dirty="0"/>
              <a:t>Phase I:</a:t>
            </a:r>
            <a:r>
              <a:rPr lang="en-US" sz="4200" i="1" dirty="0"/>
              <a:t> Survey Design </a:t>
            </a:r>
            <a:r>
              <a:rPr lang="en-US" sz="2600" dirty="0">
                <a:solidFill>
                  <a:srgbClr val="FF0000"/>
                </a:solidFill>
              </a:rPr>
              <a:t>(Steps 1-7)</a:t>
            </a:r>
          </a:p>
          <a:p>
            <a:pPr marL="0" indent="0">
              <a:buNone/>
            </a:pPr>
            <a:r>
              <a:rPr lang="en-US" sz="4200" b="1" i="1" dirty="0"/>
              <a:t>Phase 2: </a:t>
            </a:r>
            <a:r>
              <a:rPr lang="en-US" sz="4200" i="1" dirty="0"/>
              <a:t>Data Collection </a:t>
            </a:r>
            <a:r>
              <a:rPr lang="en-US" sz="2600" dirty="0">
                <a:solidFill>
                  <a:srgbClr val="FF0000"/>
                </a:solidFill>
              </a:rPr>
              <a:t>(Step 8)</a:t>
            </a:r>
            <a:endParaRPr lang="en-US" sz="2600" i="1" dirty="0"/>
          </a:p>
          <a:p>
            <a:pPr marL="0" indent="0">
              <a:buNone/>
            </a:pPr>
            <a:r>
              <a:rPr lang="en-US" sz="4200" b="1" i="1" dirty="0"/>
              <a:t>Phase 3:</a:t>
            </a:r>
            <a:r>
              <a:rPr lang="en-US" sz="4200" i="1" dirty="0"/>
              <a:t> Data Analysis and Summary </a:t>
            </a:r>
            <a:r>
              <a:rPr lang="en-US" sz="2600" dirty="0">
                <a:solidFill>
                  <a:srgbClr val="FF0000"/>
                </a:solidFill>
              </a:rPr>
              <a:t>(Steps 9-10)</a:t>
            </a:r>
            <a:endParaRPr lang="en-US" sz="2600" i="1" dirty="0"/>
          </a:p>
          <a:p>
            <a:pPr marL="0" indent="0">
              <a:buNone/>
            </a:pPr>
            <a:r>
              <a:rPr lang="en-US" sz="4200" b="1" i="1" dirty="0"/>
              <a:t>Phase 4:</a:t>
            </a:r>
            <a:r>
              <a:rPr lang="en-US" sz="4200" i="1" dirty="0"/>
              <a:t> Reporting the Survey Results</a:t>
            </a:r>
            <a:r>
              <a:rPr lang="en-US" sz="2600" i="1" dirty="0"/>
              <a:t> </a:t>
            </a:r>
            <a:r>
              <a:rPr lang="en-US" sz="2600" dirty="0">
                <a:solidFill>
                  <a:srgbClr val="FF0000"/>
                </a:solidFill>
              </a:rPr>
              <a:t>(Steps 11)</a:t>
            </a:r>
            <a:endParaRPr lang="en-US" sz="2600" i="1" dirty="0"/>
          </a:p>
          <a:p>
            <a:pPr marL="0" indent="0">
              <a:buNone/>
            </a:pPr>
            <a:r>
              <a:rPr lang="en-US" sz="4200" b="1" i="1" dirty="0"/>
              <a:t>Phase 5:</a:t>
            </a:r>
            <a:r>
              <a:rPr lang="en-US" sz="4200" i="1" dirty="0"/>
              <a:t> Data Integration </a:t>
            </a:r>
            <a:r>
              <a:rPr lang="en-US" sz="2600" dirty="0">
                <a:solidFill>
                  <a:srgbClr val="FF0000"/>
                </a:solidFill>
              </a:rPr>
              <a:t>(Steps 12)</a:t>
            </a:r>
            <a:endParaRPr lang="en-US" sz="2600" i="1" dirty="0"/>
          </a:p>
        </p:txBody>
      </p:sp>
      <p:sp>
        <p:nvSpPr>
          <p:cNvPr id="4" name="Footer Placeholder 3">
            <a:extLst>
              <a:ext uri="{FF2B5EF4-FFF2-40B4-BE49-F238E27FC236}">
                <a16:creationId xmlns:a16="http://schemas.microsoft.com/office/drawing/2014/main" id="{08D0AE80-293A-B345-BAD3-FE0A2EE2A687}"/>
              </a:ext>
            </a:extLst>
          </p:cNvPr>
          <p:cNvSpPr>
            <a:spLocks noGrp="1"/>
          </p:cNvSpPr>
          <p:nvPr>
            <p:ph type="ftr" sz="quarter" idx="11"/>
          </p:nvPr>
        </p:nvSpPr>
        <p:spPr/>
        <p:txBody>
          <a:bodyPr/>
          <a:lstStyle/>
          <a:p>
            <a:r>
              <a:rPr lang="en-US"/>
              <a:t>© 2023 Mary Barros-Bailey, PhD, CRC</a:t>
            </a:r>
            <a:endParaRPr lang="en-US" dirty="0"/>
          </a:p>
        </p:txBody>
      </p:sp>
    </p:spTree>
    <p:extLst>
      <p:ext uri="{BB962C8B-B14F-4D97-AF65-F5344CB8AC3E}">
        <p14:creationId xmlns:p14="http://schemas.microsoft.com/office/powerpoint/2010/main" val="37578515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14195</TotalTime>
  <Words>5611</Words>
  <Application>Microsoft Office PowerPoint</Application>
  <PresentationFormat>On-screen Show (4:3)</PresentationFormat>
  <Paragraphs>448</Paragraphs>
  <Slides>50</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50</vt:i4>
      </vt:variant>
    </vt:vector>
  </HeadingPairs>
  <TitlesOfParts>
    <vt:vector size="55" baseType="lpstr">
      <vt:lpstr>Arial</vt:lpstr>
      <vt:lpstr>Calibri</vt:lpstr>
      <vt:lpstr>Calibri Light</vt:lpstr>
      <vt:lpstr>Office Theme</vt:lpstr>
      <vt:lpstr>Custom Design</vt:lpstr>
      <vt:lpstr>Collecting and Reporting Valid Labor Market Survey (LMS) Information</vt:lpstr>
      <vt:lpstr>Objectives</vt:lpstr>
      <vt:lpstr>Labor Market Search v. Survey</vt:lpstr>
      <vt:lpstr>Conceptual Model for Labor Market Search (LMSea)</vt:lpstr>
      <vt:lpstr>Q&amp;A</vt:lpstr>
      <vt:lpstr>Q&amp;A</vt:lpstr>
      <vt:lpstr>PowerPoint Presentation</vt:lpstr>
      <vt:lpstr>PowerPoint Presentation</vt:lpstr>
      <vt:lpstr>12 steps (5 phases) of Surveys</vt:lpstr>
      <vt:lpstr>PowerPoint Presentation</vt:lpstr>
      <vt:lpstr>Step 1: The Research Question(s)</vt:lpstr>
      <vt:lpstr>Step 1: Sample LMS Research Questions</vt:lpstr>
      <vt:lpstr> Step 2: Definition of Terms</vt:lpstr>
      <vt:lpstr>Step 2: Survey Questions</vt:lpstr>
      <vt:lpstr>Step 2: Poor Survey Questions</vt:lpstr>
      <vt:lpstr>Step 2: Survey Questions: Easy</vt:lpstr>
      <vt:lpstr>Step 2: Threats to Response Validity</vt:lpstr>
      <vt:lpstr>Step 3:  Interviewers + Interviews</vt:lpstr>
      <vt:lpstr>Step 4: Selecting the Population</vt:lpstr>
      <vt:lpstr>Step 4: Selecting the Population The Sampling Frame (The ”List”)</vt:lpstr>
      <vt:lpstr>Step 5: Census v. Sample</vt:lpstr>
      <vt:lpstr>Step 5: Census v. Sample</vt:lpstr>
      <vt:lpstr>Step 5: Q&amp;A</vt:lpstr>
      <vt:lpstr>Step 5: Q&amp;A</vt:lpstr>
      <vt:lpstr>Step 6: Definition of Terms</vt:lpstr>
      <vt:lpstr>Step 7: Constructing + Testing the Instrument</vt:lpstr>
      <vt:lpstr>Step 7: Constructing + Testing the Instrument</vt:lpstr>
      <vt:lpstr>PowerPoint Presentation</vt:lpstr>
      <vt:lpstr>Step 8: Data Collection + Preparation</vt:lpstr>
      <vt:lpstr>Step 9: Qualitative + Quantitative Data Analysis</vt:lpstr>
      <vt:lpstr>Step 9: Qualitative + Quantitative Data Analysis</vt:lpstr>
      <vt:lpstr>PowerPoint Presentation</vt:lpstr>
      <vt:lpstr>Step 10: Summarizing the Data</vt:lpstr>
      <vt:lpstr>PowerPoint Presentation</vt:lpstr>
      <vt:lpstr>Step 11: Reporting Ethics, …</vt:lpstr>
      <vt:lpstr>Step 11: The Ethics of it All</vt:lpstr>
      <vt:lpstr>PowerPoint Presentation</vt:lpstr>
      <vt:lpstr>Labor Market Survey Example The Dental Hygienist</vt:lpstr>
      <vt:lpstr>Labor Market Survey Example</vt:lpstr>
      <vt:lpstr>Labor Market Survey Example</vt:lpstr>
      <vt:lpstr>Labor Market Survey Example</vt:lpstr>
      <vt:lpstr>Labor Market Survey Example</vt:lpstr>
      <vt:lpstr>Labor Market Survey Example</vt:lpstr>
      <vt:lpstr>Labor Market Survey Example</vt:lpstr>
      <vt:lpstr>Labor Market Survey Example</vt:lpstr>
      <vt:lpstr>PowerPoint Presentation</vt:lpstr>
      <vt:lpstr>Bibliography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Steps to Valid and Reliable Labor Market Surveys</dc:title>
  <dc:creator>Mary Barros-Bailey, PhD, CRC</dc:creator>
  <cp:lastModifiedBy>Amber Maxwell</cp:lastModifiedBy>
  <cp:revision>386</cp:revision>
  <cp:lastPrinted>2021-09-27T11:06:29Z</cp:lastPrinted>
  <dcterms:created xsi:type="dcterms:W3CDTF">2011-01-05T06:11:11Z</dcterms:created>
  <dcterms:modified xsi:type="dcterms:W3CDTF">2023-05-03T16:26:11Z</dcterms:modified>
</cp:coreProperties>
</file>