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removePersonalInfoOnSave="1" saveSubsetFonts="1" autoCompressPictures="0">
  <p:sldMasterIdLst>
    <p:sldMasterId id="2147483648" r:id="rId1"/>
  </p:sldMasterIdLst>
  <p:notesMasterIdLst>
    <p:notesMasterId r:id="rId2"/>
  </p:notesMasterIdLst>
  <p:handoutMasterIdLst>
    <p:handoutMasterId r:id="rId3"/>
  </p:handoutMasterIdLst>
  <p:sldIdLst>
    <p:sldId id="256" r:id="rId4"/>
    <p:sldId id="257" r:id="rId5"/>
    <p:sldId id="259" r:id="rId6"/>
    <p:sldId id="309" r:id="rId7"/>
    <p:sldId id="306" r:id="rId8"/>
    <p:sldId id="279" r:id="rId9"/>
    <p:sldId id="301" r:id="rId10"/>
    <p:sldId id="308" r:id="rId11"/>
    <p:sldId id="302" r:id="rId12"/>
    <p:sldId id="281" r:id="rId13"/>
    <p:sldId id="282" r:id="rId14"/>
    <p:sldId id="307" r:id="rId15"/>
    <p:sldId id="286" r:id="rId16"/>
    <p:sldId id="305" r:id="rId17"/>
    <p:sldId id="297" r:id="rId18"/>
    <p:sldId id="290" r:id="rId19"/>
    <p:sldId id="298" r:id="rId20"/>
    <p:sldId id="294" r:id="rId21"/>
    <p:sldId id="258" r:id="rId22"/>
  </p:sldIdLst>
  <p:sldSz cx="9144000" cy="6858000" type="screen4x3"/>
  <p:notesSz cx="6950075" cy="9236075"/>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p15:clr>
            <a:srgbClr val="A4A3A4"/>
          </p15:clr>
        </p15:guide>
        <p15:guide id="2" pos="2928">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varScale="1">
        <p:scale>
          <a:sx n="108" d="100"/>
          <a:sy n="108" d="100"/>
        </p:scale>
        <p:origin x="1704" y="102"/>
      </p:cViewPr>
      <p:guideLst>
        <p:guide orient="horz" pos="3456"/>
        <p:guide pos="2928"/>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tags" Target="tags/tag1.xml" /><Relationship Id="rId24" Type="http://schemas.openxmlformats.org/officeDocument/2006/relationships/presProps" Target="presProps.xml" /><Relationship Id="rId25" Type="http://schemas.openxmlformats.org/officeDocument/2006/relationships/viewProps" Target="viewProps.xml" /><Relationship Id="rId26" Type="http://schemas.openxmlformats.org/officeDocument/2006/relationships/theme" Target="theme/theme1.xml" /><Relationship Id="rId27" Type="http://schemas.openxmlformats.org/officeDocument/2006/relationships/tableStyles" Target="tableStyles.xml" /><Relationship Id="rId28" Type="http://schemas.microsoft.com/office/2018/10/relationships/authors" Target="author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0922B930-41C6-9668-C861-9580EAF3C29C}"/>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62D026-D27C-120A-B3E1-7794E1D692AB}"/>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81632AE1-50D3-4B37-B167-02716D8D75FB}" type="datetimeFigureOut">
              <a:rPr lang="en-US" smtClean="0"/>
              <a:t>5/5/2023</a:t>
            </a:fld>
            <a:endParaRPr lang="en-US"/>
          </a:p>
        </p:txBody>
      </p:sp>
      <p:sp>
        <p:nvSpPr>
          <p:cNvPr id="4" name="Footer Placeholder 3">
            <a:extLst>
              <a:ext uri="{FF2B5EF4-FFF2-40B4-BE49-F238E27FC236}">
                <a16:creationId xmlns:a16="http://schemas.microsoft.com/office/drawing/2014/main" id="{24D37C70-A7A4-8EFC-EC90-C735F08430B6}"/>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1F8B06-CB71-1DEC-1D59-948982AF7AC3}"/>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F140E9C3-7967-478C-A8D4-38E553041143}" type="slidenum">
              <a:rPr lang="en-US" smtClean="0"/>
              <a:t>‹#›</a:t>
            </a:fld>
            <a:endParaRPr lang="en-US"/>
          </a:p>
        </p:txBody>
      </p:sp>
    </p:spTree>
    <p:extLst>
      <p:ext uri="{BB962C8B-B14F-4D97-AF65-F5344CB8AC3E}">
        <p14:creationId xmlns:p14="http://schemas.microsoft.com/office/powerpoint/2010/main" val="3969973951"/>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1983332D-9634-4911-85EE-A934DC41807E}" type="datetimeFigureOut">
              <a:rPr lang="en-US" smtClean="0"/>
              <a:t>5/5/2023</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44A687D1-DDDC-488A-A944-BD4A9811F016}" type="slidenum">
              <a:rPr lang="en-US" smtClean="0"/>
              <a:t>‹#›</a:t>
            </a:fld>
            <a:endParaRPr lang="en-US"/>
          </a:p>
        </p:txBody>
      </p:sp>
    </p:spTree>
    <p:extLst>
      <p:ext uri="{BB962C8B-B14F-4D97-AF65-F5344CB8AC3E}">
        <p14:creationId xmlns:p14="http://schemas.microsoft.com/office/powerpoint/2010/main" val="171053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687D1-DDDC-488A-A944-BD4A9811F016}" type="slidenum">
              <a:rPr lang="en-US" smtClean="0"/>
              <a:t>1</a:t>
            </a:fld>
            <a:endParaRPr lang="en-US"/>
          </a:p>
        </p:txBody>
      </p:sp>
    </p:spTree>
    <p:extLst>
      <p:ext uri="{BB962C8B-B14F-4D97-AF65-F5344CB8AC3E}">
        <p14:creationId xmlns:p14="http://schemas.microsoft.com/office/powerpoint/2010/main" val="75740770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687D1-DDDC-488A-A944-BD4A9811F016}" type="slidenum">
              <a:rPr lang="en-US" smtClean="0"/>
              <a:t>10</a:t>
            </a:fld>
            <a:endParaRPr lang="en-US"/>
          </a:p>
        </p:txBody>
      </p:sp>
    </p:spTree>
    <p:extLst>
      <p:ext uri="{BB962C8B-B14F-4D97-AF65-F5344CB8AC3E}">
        <p14:creationId xmlns:p14="http://schemas.microsoft.com/office/powerpoint/2010/main" val="220451244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687D1-DDDC-488A-A944-BD4A9811F016}" type="slidenum">
              <a:rPr lang="en-US" smtClean="0"/>
              <a:t>11</a:t>
            </a:fld>
            <a:endParaRPr lang="en-US"/>
          </a:p>
        </p:txBody>
      </p:sp>
    </p:spTree>
    <p:extLst>
      <p:ext uri="{BB962C8B-B14F-4D97-AF65-F5344CB8AC3E}">
        <p14:creationId xmlns:p14="http://schemas.microsoft.com/office/powerpoint/2010/main" val="17768714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687D1-DDDC-488A-A944-BD4A9811F016}" type="slidenum">
              <a:rPr lang="en-US" smtClean="0"/>
              <a:t>12</a:t>
            </a:fld>
            <a:endParaRPr lang="en-US"/>
          </a:p>
        </p:txBody>
      </p:sp>
    </p:spTree>
    <p:extLst>
      <p:ext uri="{BB962C8B-B14F-4D97-AF65-F5344CB8AC3E}">
        <p14:creationId xmlns:p14="http://schemas.microsoft.com/office/powerpoint/2010/main" val="4778112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687D1-DDDC-488A-A944-BD4A9811F016}" type="slidenum">
              <a:rPr lang="en-US" smtClean="0"/>
              <a:t>13</a:t>
            </a:fld>
            <a:endParaRPr lang="en-US"/>
          </a:p>
        </p:txBody>
      </p:sp>
    </p:spTree>
    <p:extLst>
      <p:ext uri="{BB962C8B-B14F-4D97-AF65-F5344CB8AC3E}">
        <p14:creationId xmlns:p14="http://schemas.microsoft.com/office/powerpoint/2010/main" val="153083384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687D1-DDDC-488A-A944-BD4A9811F016}" type="slidenum">
              <a:rPr lang="en-US" smtClean="0"/>
              <a:t>14</a:t>
            </a:fld>
            <a:endParaRPr lang="en-US"/>
          </a:p>
        </p:txBody>
      </p:sp>
    </p:spTree>
    <p:extLst>
      <p:ext uri="{BB962C8B-B14F-4D97-AF65-F5344CB8AC3E}">
        <p14:creationId xmlns:p14="http://schemas.microsoft.com/office/powerpoint/2010/main" val="256206327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687D1-DDDC-488A-A944-BD4A9811F016}" type="slidenum">
              <a:rPr lang="en-US" smtClean="0"/>
              <a:t>15</a:t>
            </a:fld>
            <a:endParaRPr lang="en-US"/>
          </a:p>
        </p:txBody>
      </p:sp>
    </p:spTree>
    <p:extLst>
      <p:ext uri="{BB962C8B-B14F-4D97-AF65-F5344CB8AC3E}">
        <p14:creationId xmlns:p14="http://schemas.microsoft.com/office/powerpoint/2010/main" val="321759272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687D1-DDDC-488A-A944-BD4A9811F016}" type="slidenum">
              <a:rPr lang="en-US" smtClean="0"/>
              <a:t>16</a:t>
            </a:fld>
            <a:endParaRPr lang="en-US"/>
          </a:p>
        </p:txBody>
      </p:sp>
    </p:spTree>
    <p:extLst>
      <p:ext uri="{BB962C8B-B14F-4D97-AF65-F5344CB8AC3E}">
        <p14:creationId xmlns:p14="http://schemas.microsoft.com/office/powerpoint/2010/main" val="312611293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687D1-DDDC-488A-A944-BD4A9811F016}" type="slidenum">
              <a:rPr lang="en-US" smtClean="0"/>
              <a:t>17</a:t>
            </a:fld>
            <a:endParaRPr lang="en-US"/>
          </a:p>
        </p:txBody>
      </p:sp>
    </p:spTree>
    <p:extLst>
      <p:ext uri="{BB962C8B-B14F-4D97-AF65-F5344CB8AC3E}">
        <p14:creationId xmlns:p14="http://schemas.microsoft.com/office/powerpoint/2010/main" val="340951799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687D1-DDDC-488A-A944-BD4A9811F016}" type="slidenum">
              <a:rPr lang="en-US" smtClean="0"/>
              <a:t>18</a:t>
            </a:fld>
            <a:endParaRPr lang="en-US"/>
          </a:p>
        </p:txBody>
      </p:sp>
    </p:spTree>
    <p:extLst>
      <p:ext uri="{BB962C8B-B14F-4D97-AF65-F5344CB8AC3E}">
        <p14:creationId xmlns:p14="http://schemas.microsoft.com/office/powerpoint/2010/main" val="353155781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687D1-DDDC-488A-A944-BD4A9811F016}" type="slidenum">
              <a:rPr lang="en-US" smtClean="0"/>
              <a:t>19</a:t>
            </a:fld>
            <a:endParaRPr lang="en-US"/>
          </a:p>
        </p:txBody>
      </p:sp>
    </p:spTree>
    <p:extLst>
      <p:ext uri="{BB962C8B-B14F-4D97-AF65-F5344CB8AC3E}">
        <p14:creationId xmlns:p14="http://schemas.microsoft.com/office/powerpoint/2010/main" val="186985605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687D1-DDDC-488A-A944-BD4A9811F016}" type="slidenum">
              <a:rPr lang="en-US" smtClean="0"/>
              <a:t>2</a:t>
            </a:fld>
            <a:endParaRPr lang="en-US"/>
          </a:p>
        </p:txBody>
      </p:sp>
    </p:spTree>
    <p:extLst>
      <p:ext uri="{BB962C8B-B14F-4D97-AF65-F5344CB8AC3E}">
        <p14:creationId xmlns:p14="http://schemas.microsoft.com/office/powerpoint/2010/main" val="373013601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687D1-DDDC-488A-A944-BD4A9811F016}" type="slidenum">
              <a:rPr lang="en-US" smtClean="0"/>
              <a:t>3</a:t>
            </a:fld>
            <a:endParaRPr lang="en-US"/>
          </a:p>
        </p:txBody>
      </p:sp>
    </p:spTree>
    <p:extLst>
      <p:ext uri="{BB962C8B-B14F-4D97-AF65-F5344CB8AC3E}">
        <p14:creationId xmlns:p14="http://schemas.microsoft.com/office/powerpoint/2010/main" val="296291431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687D1-DDDC-488A-A944-BD4A9811F016}" type="slidenum">
              <a:rPr lang="en-US" smtClean="0"/>
              <a:t>4</a:t>
            </a:fld>
            <a:endParaRPr lang="en-US"/>
          </a:p>
        </p:txBody>
      </p:sp>
    </p:spTree>
    <p:extLst>
      <p:ext uri="{BB962C8B-B14F-4D97-AF65-F5344CB8AC3E}">
        <p14:creationId xmlns:p14="http://schemas.microsoft.com/office/powerpoint/2010/main" val="234713820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687D1-DDDC-488A-A944-BD4A9811F016}" type="slidenum">
              <a:rPr lang="en-US" smtClean="0"/>
              <a:t>5</a:t>
            </a:fld>
            <a:endParaRPr lang="en-US"/>
          </a:p>
        </p:txBody>
      </p:sp>
    </p:spTree>
    <p:extLst>
      <p:ext uri="{BB962C8B-B14F-4D97-AF65-F5344CB8AC3E}">
        <p14:creationId xmlns:p14="http://schemas.microsoft.com/office/powerpoint/2010/main" val="423248453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687D1-DDDC-488A-A944-BD4A9811F016}" type="slidenum">
              <a:rPr lang="en-US" smtClean="0"/>
              <a:t>6</a:t>
            </a:fld>
            <a:endParaRPr lang="en-US"/>
          </a:p>
        </p:txBody>
      </p:sp>
    </p:spTree>
    <p:extLst>
      <p:ext uri="{BB962C8B-B14F-4D97-AF65-F5344CB8AC3E}">
        <p14:creationId xmlns:p14="http://schemas.microsoft.com/office/powerpoint/2010/main" val="364617921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687D1-DDDC-488A-A944-BD4A9811F016}" type="slidenum">
              <a:rPr lang="en-US" smtClean="0"/>
              <a:t>7</a:t>
            </a:fld>
            <a:endParaRPr lang="en-US"/>
          </a:p>
        </p:txBody>
      </p:sp>
    </p:spTree>
    <p:extLst>
      <p:ext uri="{BB962C8B-B14F-4D97-AF65-F5344CB8AC3E}">
        <p14:creationId xmlns:p14="http://schemas.microsoft.com/office/powerpoint/2010/main" val="205768395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687D1-DDDC-488A-A944-BD4A9811F016}" type="slidenum">
              <a:rPr lang="en-US" smtClean="0"/>
              <a:t>8</a:t>
            </a:fld>
            <a:endParaRPr lang="en-US"/>
          </a:p>
        </p:txBody>
      </p:sp>
    </p:spTree>
    <p:extLst>
      <p:ext uri="{BB962C8B-B14F-4D97-AF65-F5344CB8AC3E}">
        <p14:creationId xmlns:p14="http://schemas.microsoft.com/office/powerpoint/2010/main" val="29475938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A687D1-DDDC-488A-A944-BD4A9811F016}" type="slidenum">
              <a:rPr lang="en-US" smtClean="0"/>
              <a:t>9</a:t>
            </a:fld>
            <a:endParaRPr lang="en-US"/>
          </a:p>
        </p:txBody>
      </p:sp>
    </p:spTree>
    <p:extLst>
      <p:ext uri="{BB962C8B-B14F-4D97-AF65-F5344CB8AC3E}">
        <p14:creationId xmlns:p14="http://schemas.microsoft.com/office/powerpoint/2010/main" val="902716594"/>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jpeg" /><Relationship Id="rId3" Type="http://schemas.openxmlformats.org/officeDocument/2006/relationships/image" Target="../media/image3.jpeg" /><Relationship Id="rId4"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pic>
        <p:nvPicPr>
          <p:cNvPr id="7" name="Picture 6"/>
          <p:cNvPicPr>
            <a:picLocks noChangeAspect="1"/>
          </p:cNvPicPr>
          <p:nvPr userDrawn="1"/>
        </p:nvPicPr>
        <p:blipFill>
          <a:blip r:embed="rId1"/>
          <a:stretch>
            <a:fillRect/>
          </a:stretch>
        </p:blipFill>
        <p:spPr>
          <a:xfrm>
            <a:off x="0" y="0"/>
            <a:ext cx="9144000" cy="5718048"/>
          </a:xfrm>
          <a:prstGeom prst="rect">
            <a:avLst/>
          </a:prstGeom>
        </p:spPr>
      </p:pic>
      <p:sp>
        <p:nvSpPr>
          <p:cNvPr id="2" name="Title 1"/>
          <p:cNvSpPr>
            <a:spLocks noGrp="1"/>
          </p:cNvSpPr>
          <p:nvPr>
            <p:ph type="ctrTitle"/>
          </p:nvPr>
        </p:nvSpPr>
        <p:spPr>
          <a:xfrm>
            <a:off x="685800" y="762000"/>
            <a:ext cx="7772400" cy="2228850"/>
          </a:xfrm>
        </p:spPr>
        <p:txBody>
          <a:bodyPr anchor="b" anchorCtr="0">
            <a:normAutofit/>
          </a:bodyPr>
          <a:lstStyle>
            <a:lvl1pPr algn="l">
              <a:lnSpc>
                <a:spcPct val="100000"/>
              </a:lnSpc>
              <a:defRPr sz="3500" cap="all">
                <a:solidFill>
                  <a:srgbClr val="57ACD1"/>
                </a:solidFill>
              </a:defRPr>
            </a:lvl1pPr>
          </a:lstStyle>
          <a:p>
            <a:r>
              <a:rPr lang="en-US"/>
              <a:t>Click to edit Master title style</a:t>
            </a:r>
          </a:p>
        </p:txBody>
      </p:sp>
      <p:sp>
        <p:nvSpPr>
          <p:cNvPr id="3" name="Subtitle 2"/>
          <p:cNvSpPr>
            <a:spLocks noGrp="1"/>
          </p:cNvSpPr>
          <p:nvPr>
            <p:ph type="subTitle" idx="1"/>
          </p:nvPr>
        </p:nvSpPr>
        <p:spPr>
          <a:xfrm>
            <a:off x="685800" y="3276600"/>
            <a:ext cx="7772400" cy="1885949"/>
          </a:xfrm>
        </p:spPr>
        <p:txBody>
          <a:bodyPr>
            <a:normAutofit/>
          </a:bodyPr>
          <a:lstStyle>
            <a:lvl1pPr marL="0" indent="0" algn="l">
              <a:buNone/>
              <a:defRPr sz="280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p:cNvPicPr>
            <a:picLocks noChangeAspect="1"/>
          </p:cNvPicPr>
          <p:nvPr userDrawn="1"/>
        </p:nvPicPr>
        <p:blipFill>
          <a:blip r:embed="rId2"/>
          <a:stretch>
            <a:fillRect/>
          </a:stretch>
        </p:blipFill>
        <p:spPr>
          <a:xfrm>
            <a:off x="7086600" y="5986272"/>
            <a:ext cx="1804416" cy="566928"/>
          </a:xfrm>
          <a:prstGeom prst="rect">
            <a:avLst/>
          </a:prstGeom>
        </p:spPr>
      </p:pic>
      <p:pic>
        <p:nvPicPr>
          <p:cNvPr id="10" name="Picture 9"/>
          <p:cNvPicPr>
            <a:picLocks noChangeAspect="1"/>
          </p:cNvPicPr>
          <p:nvPr userDrawn="1"/>
        </p:nvPicPr>
        <p:blipFill>
          <a:blip r:embed="rId3"/>
          <a:stretch>
            <a:fillRect/>
          </a:stretch>
        </p:blipFill>
        <p:spPr>
          <a:xfrm>
            <a:off x="0" y="6790944"/>
            <a:ext cx="9144000" cy="67056"/>
          </a:xfrm>
          <a:prstGeom prst="rect">
            <a:avLst/>
          </a:prstGeom>
        </p:spPr>
      </p:pic>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Vertical Title and Text">
    <p:spTree>
      <p:nvGrpSpPr>
        <p:cNvPr id="1" name=""/>
        <p:cNvGrpSpPr/>
        <p:nvPr/>
      </p:nvGrpSpPr>
      <p:grpSpPr>
        <a:xfrm>
          <a:off x="0" y="0"/>
          <a:ext cx="0" cy="0"/>
        </a:xfrm>
      </p:grpSpPr>
      <p:sp>
        <p:nvSpPr>
          <p:cNvPr id="7" name="Title 1"/>
          <p:cNvSpPr>
            <a:spLocks noGrp="1"/>
          </p:cNvSpPr>
          <p:nvPr>
            <p:ph type="title"/>
          </p:nvPr>
        </p:nvSpPr>
        <p:spPr>
          <a:xfrm>
            <a:off x="381000" y="228600"/>
            <a:ext cx="8382000" cy="1146048"/>
          </a:xfrm>
        </p:spPr>
        <p:txBody>
          <a:bodyPr/>
          <a:lstStyle/>
          <a:p>
            <a:r>
              <a:rPr lang="en-US"/>
              <a:t>Click to edit Master title style</a:t>
            </a:r>
          </a:p>
        </p:txBody>
      </p:sp>
      <p:sp>
        <p:nvSpPr>
          <p:cNvPr id="8" name="Vertical Text Placeholder 2"/>
          <p:cNvSpPr>
            <a:spLocks noGrp="1"/>
          </p:cNvSpPr>
          <p:nvPr>
            <p:ph type="body" orient="vert" idx="1"/>
          </p:nvPr>
        </p:nvSpPr>
        <p:spPr>
          <a:xfrm>
            <a:off x="457200" y="1905000"/>
            <a:ext cx="8229600" cy="3962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pic>
        <p:nvPicPr>
          <p:cNvPr id="7" name="Picture 6" descr="cover-header.jpg"/>
          <p:cNvPicPr>
            <a:picLocks noChangeAspect="1"/>
          </p:cNvPicPr>
          <p:nvPr userDrawn="1"/>
        </p:nvPicPr>
        <p:blipFill>
          <a:blip r:embed="rId1"/>
          <a:stretch>
            <a:fillRect/>
          </a:stretch>
        </p:blipFill>
        <p:spPr>
          <a:xfrm>
            <a:off x="0" y="0"/>
            <a:ext cx="9144000" cy="5718048"/>
          </a:xfrm>
          <a:prstGeom prst="rect">
            <a:avLst/>
          </a:prstGeom>
        </p:spPr>
      </p:pic>
      <p:sp>
        <p:nvSpPr>
          <p:cNvPr id="2" name="Title 1"/>
          <p:cNvSpPr>
            <a:spLocks noGrp="1"/>
          </p:cNvSpPr>
          <p:nvPr>
            <p:ph type="title"/>
          </p:nvPr>
        </p:nvSpPr>
        <p:spPr>
          <a:xfrm>
            <a:off x="722313" y="914400"/>
            <a:ext cx="7772400" cy="1992313"/>
          </a:xfrm>
        </p:spPr>
        <p:txBody>
          <a:bodyPr anchor="b" anchorCtr="0">
            <a:normAutofit/>
          </a:bodyPr>
          <a:lstStyle>
            <a:lvl1pPr algn="l">
              <a:defRPr sz="35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t" anchorCtr="0">
            <a:normAutofit/>
          </a:bodyPr>
          <a:lstStyle>
            <a:lvl1pPr marL="0" indent="0">
              <a:buNone/>
              <a:defRPr sz="280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8600" cy="4038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799"/>
            <a:ext cx="4038600" cy="4038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9510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590800"/>
            <a:ext cx="4040188" cy="3276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9510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90800"/>
            <a:ext cx="4041775" cy="3276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Blank">
    <p:spTree>
      <p:nvGrpSpPr>
        <p:cNvPr id="1" name=""/>
        <p:cNvGrpSpPr/>
        <p:nvPr/>
      </p:nvGrpSpPr>
      <p:grpSpPr>
        <a:xfrm>
          <a:off x="0" y="0"/>
          <a:ext cx="0" cy="0"/>
        </a:xfrm>
      </p:grpSpPr>
      <p:sp>
        <p:nvSpPr>
          <p:cNvPr id="5" name="Title 1"/>
          <p:cNvSpPr>
            <a:spLocks noGrp="1"/>
          </p:cNvSpPr>
          <p:nvPr>
            <p:ph type="title"/>
          </p:nvPr>
        </p:nvSpPr>
        <p:spPr>
          <a:xfrm>
            <a:off x="381000" y="228600"/>
            <a:ext cx="8382000" cy="1146048"/>
          </a:xfrm>
        </p:spPr>
        <p:txBody>
          <a:bodyPr/>
          <a:lstStyle/>
          <a:p>
            <a:r>
              <a:rPr lang="en-US"/>
              <a:t>Click to edit Master title style</a:t>
            </a: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ntent with Caption">
    <p:spTree>
      <p:nvGrpSpPr>
        <p:cNvPr id="1" name=""/>
        <p:cNvGrpSpPr/>
        <p:nvPr/>
      </p:nvGrpSpPr>
      <p:grpSpPr>
        <a:xfrm>
          <a:off x="0" y="0"/>
          <a:ext cx="0" cy="0"/>
        </a:xfrm>
      </p:grpSpPr>
      <p:sp>
        <p:nvSpPr>
          <p:cNvPr id="3" name="Content Placeholder 2"/>
          <p:cNvSpPr>
            <a:spLocks noGrp="1"/>
          </p:cNvSpPr>
          <p:nvPr>
            <p:ph idx="1"/>
          </p:nvPr>
        </p:nvSpPr>
        <p:spPr>
          <a:xfrm>
            <a:off x="381000" y="1828801"/>
            <a:ext cx="8305800" cy="3962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381000" y="228600"/>
            <a:ext cx="8382000" cy="1146048"/>
          </a:xfrm>
        </p:spPr>
        <p:txBody>
          <a:bodyPr/>
          <a:lstStyle/>
          <a:p>
            <a:r>
              <a:rPr lang="en-US"/>
              <a:t>Click to edit Master title style</a:t>
            </a: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457200"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57200" y="1828799"/>
            <a:ext cx="5486400" cy="2898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txBox="1"/>
          <p:nvPr userDrawn="1"/>
        </p:nvSpPr>
        <p:spPr>
          <a:xfrm>
            <a:off x="381000" y="228600"/>
            <a:ext cx="8382000" cy="1146048"/>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US" sz="2600" b="1" i="0" u="none" strike="noStrike" kern="1200" cap="all" spc="0" normalizeH="0" baseline="0" noProof="0">
                <a:ln>
                  <a:noFill/>
                </a:ln>
                <a:solidFill>
                  <a:srgbClr val="57ACD1"/>
                </a:solidFill>
                <a:effectLst/>
                <a:uLnTx/>
                <a:uFillTx/>
                <a:latin typeface="Helvetica"/>
                <a:ea typeface="+mj-ea"/>
                <a:cs typeface="Helvetica"/>
              </a:rPr>
              <a:t>Click to edit Master title style</a:t>
            </a: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4.jpeg" /><Relationship Id="rId13" Type="http://schemas.openxmlformats.org/officeDocument/2006/relationships/image" Target="../media/image2.jpeg" /><Relationship Id="rId14" Type="http://schemas.openxmlformats.org/officeDocument/2006/relationships/image" Target="../media/image3.jpeg" /><Relationship Id="rId15"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10" name="Picture 9"/>
          <p:cNvPicPr>
            <a:picLocks noChangeAspect="1"/>
          </p:cNvPicPr>
          <p:nvPr/>
        </p:nvPicPr>
        <p:blipFill>
          <a:blip r:embed="rId12"/>
          <a:stretch>
            <a:fillRect/>
          </a:stretch>
        </p:blipFill>
        <p:spPr>
          <a:xfrm>
            <a:off x="0" y="0"/>
            <a:ext cx="9144000" cy="1603248"/>
          </a:xfrm>
          <a:prstGeom prst="rect">
            <a:avLst/>
          </a:prstGeom>
        </p:spPr>
      </p:pic>
      <p:sp>
        <p:nvSpPr>
          <p:cNvPr id="2" name="Title Placeholder 1"/>
          <p:cNvSpPr>
            <a:spLocks noGrp="1"/>
          </p:cNvSpPr>
          <p:nvPr>
            <p:ph type="title"/>
          </p:nvPr>
        </p:nvSpPr>
        <p:spPr>
          <a:xfrm>
            <a:off x="381000" y="228600"/>
            <a:ext cx="8382000" cy="11460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905000"/>
            <a:ext cx="8229600" cy="39623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13"/>
          <a:stretch>
            <a:fillRect/>
          </a:stretch>
        </p:blipFill>
        <p:spPr>
          <a:xfrm>
            <a:off x="7086600" y="5986272"/>
            <a:ext cx="1804416" cy="566928"/>
          </a:xfrm>
          <a:prstGeom prst="rect">
            <a:avLst/>
          </a:prstGeom>
        </p:spPr>
      </p:pic>
      <p:pic>
        <p:nvPicPr>
          <p:cNvPr id="8" name="Picture 7"/>
          <p:cNvPicPr>
            <a:picLocks noChangeAspect="1"/>
          </p:cNvPicPr>
          <p:nvPr/>
        </p:nvPicPr>
        <p:blipFill>
          <a:blip r:embed="rId14"/>
          <a:stretch>
            <a:fillRect/>
          </a:stretch>
        </p:blipFill>
        <p:spPr>
          <a:xfrm>
            <a:off x="0" y="6790944"/>
            <a:ext cx="9144000" cy="670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457200" rtl="0" eaLnBrk="1" latinLnBrk="0" hangingPunct="1">
        <a:spcBef>
          <a:spcPct val="0"/>
        </a:spcBef>
        <a:buNone/>
        <a:defRPr sz="3000" b="1" kern="1200" cap="all">
          <a:solidFill>
            <a:srgbClr val="57ACD1"/>
          </a:solidFill>
          <a:latin typeface="Helvetica"/>
          <a:ea typeface="+mj-ea"/>
          <a:cs typeface="Helvetica"/>
        </a:defRPr>
      </a:lvl1pPr>
    </p:titleStyle>
    <p:bodyStyle>
      <a:lvl1pPr marL="342900" indent="-342900" algn="l" defTabSz="457200" rtl="0" eaLnBrk="1" latinLnBrk="0" hangingPunct="1">
        <a:spcBef>
          <a:spcPct val="20000"/>
        </a:spcBef>
        <a:buClr>
          <a:schemeClr val="bg1">
            <a:lumMod val="50000"/>
          </a:schemeClr>
        </a:buClr>
        <a:buFont typeface="Arial"/>
        <a:buChar char="•"/>
        <a:defRPr sz="3000" kern="1200">
          <a:solidFill>
            <a:schemeClr val="bg1">
              <a:lumMod val="50000"/>
            </a:schemeClr>
          </a:solidFill>
          <a:latin typeface="Helvetica"/>
          <a:ea typeface="+mn-ea"/>
          <a:cs typeface="Helvetica"/>
        </a:defRPr>
      </a:lvl1pPr>
      <a:lvl2pPr marL="742950" indent="-285750" algn="l" defTabSz="457200" rtl="0" eaLnBrk="1" latinLnBrk="0" hangingPunct="1">
        <a:spcBef>
          <a:spcPct val="20000"/>
        </a:spcBef>
        <a:buClr>
          <a:schemeClr val="bg1">
            <a:lumMod val="50000"/>
          </a:schemeClr>
        </a:buClr>
        <a:buFont typeface="Arial"/>
        <a:buChar char="–"/>
        <a:defRPr sz="2700" kern="1200">
          <a:solidFill>
            <a:schemeClr val="bg1">
              <a:lumMod val="50000"/>
            </a:schemeClr>
          </a:solidFill>
          <a:latin typeface="Helvetica"/>
          <a:ea typeface="+mn-ea"/>
          <a:cs typeface="Helvetica"/>
        </a:defRPr>
      </a:lvl2pPr>
      <a:lvl3pPr marL="1143000" indent="-228600" algn="l" defTabSz="457200" rtl="0" eaLnBrk="1" latinLnBrk="0" hangingPunct="1">
        <a:spcBef>
          <a:spcPct val="20000"/>
        </a:spcBef>
        <a:buClr>
          <a:schemeClr val="bg1">
            <a:lumMod val="50000"/>
          </a:schemeClr>
        </a:buClr>
        <a:buFont typeface="Arial"/>
        <a:buChar char="•"/>
        <a:defRPr sz="2400" kern="1200">
          <a:solidFill>
            <a:schemeClr val="bg1">
              <a:lumMod val="50000"/>
            </a:schemeClr>
          </a:solidFill>
          <a:latin typeface="Helvetica"/>
          <a:ea typeface="+mn-ea"/>
          <a:cs typeface="Helvetica"/>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bg1">
              <a:lumMod val="50000"/>
            </a:schemeClr>
          </a:solidFill>
          <a:latin typeface="Helvetica"/>
          <a:ea typeface="+mn-ea"/>
          <a:cs typeface="Helvetica"/>
        </a:defRPr>
      </a:lvl4pPr>
      <a:lvl5pPr marL="2057400" indent="-228600" algn="l" defTabSz="457200" rtl="0" eaLnBrk="1" latinLnBrk="0" hangingPunct="1">
        <a:spcBef>
          <a:spcPct val="20000"/>
        </a:spcBef>
        <a:buClr>
          <a:schemeClr val="bg1">
            <a:lumMod val="50000"/>
          </a:schemeClr>
        </a:buClr>
        <a:buFont typeface="Arial"/>
        <a:buChar char="»"/>
        <a:defRPr sz="2000" kern="1200">
          <a:solidFill>
            <a:schemeClr val="bg1">
              <a:lumMod val="50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8.xml" /><Relationship Id="rId3" Type="http://schemas.openxmlformats.org/officeDocument/2006/relationships/image" Target="../media/image6.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5.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a:xfrm>
            <a:off x="685800" y="762000"/>
            <a:ext cx="7772400" cy="2438400"/>
          </a:xfrm>
        </p:spPr>
        <p:txBody>
          <a:bodyPr>
            <a:normAutofit fontScale="90000"/>
          </a:bodyPr>
          <a:lstStyle/>
          <a:p>
            <a:pPr lvl="0">
              <a:spcBef>
                <a:spcPct val="20000"/>
              </a:spcBef>
            </a:pPr>
            <a:r>
              <a:rPr lang="en-US" sz="3800"/>
              <a:t>The impact of recent decisions on Adjusting claims </a:t>
            </a:r>
            <a:br>
              <a:rPr lang="en-US"/>
            </a:br>
            <a:r>
              <a:rPr lang="en-US" sz="2200" b="0" i="1" cap="none">
                <a:solidFill>
                  <a:prstClr val="white">
                    <a:lumMod val="85000"/>
                  </a:prstClr>
                </a:solidFill>
                <a:ea typeface="+mn-ea"/>
              </a:rPr>
              <a:t>May 25, 2023</a:t>
            </a:r>
            <a:br>
              <a:rPr lang="en-US" sz="2000" b="0" i="1" cap="none">
                <a:solidFill>
                  <a:prstClr val="white">
                    <a:lumMod val="85000"/>
                  </a:prstClr>
                </a:solidFill>
                <a:ea typeface="+mn-ea"/>
              </a:rPr>
            </a:br>
            <a:endParaRPr lang="en-US"/>
          </a:p>
        </p:txBody>
      </p:sp>
      <p:sp>
        <p:nvSpPr>
          <p:cNvPr id="3" name="Subtitle 2"/>
          <p:cNvSpPr>
            <a:spLocks noGrp="1"/>
          </p:cNvSpPr>
          <p:nvPr>
            <p:ph type="subTitle" idx="1"/>
          </p:nvPr>
        </p:nvSpPr>
        <p:spPr>
          <a:xfrm>
            <a:off x="685800" y="3276600"/>
            <a:ext cx="7772400" cy="2286000"/>
          </a:xfrm>
        </p:spPr>
        <p:txBody>
          <a:bodyPr>
            <a:normAutofit fontScale="92500" lnSpcReduction="10000"/>
          </a:bodyPr>
          <a:lstStyle/>
          <a:p>
            <a:r>
              <a:rPr lang="en-US" sz="3000"/>
              <a:t>MARK PETERSON &amp; NIKKI O’TOOLE</a:t>
            </a:r>
          </a:p>
          <a:p>
            <a:endParaRPr lang="en-US"/>
          </a:p>
          <a:p>
            <a:endParaRPr lang="en-US"/>
          </a:p>
          <a:p>
            <a:endParaRPr lang="en-US"/>
          </a:p>
          <a:p>
            <a:r>
              <a:rPr lang="en-US" sz="2200"/>
              <a:t>www.hawleytroxell.com</a:t>
            </a:r>
          </a:p>
          <a:p>
            <a:endParaRPr lang="en-US"/>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2800"/>
              <a:t>Best Practices when requesting</a:t>
            </a:r>
            <a:br>
              <a:rPr lang="en-US" sz="2800"/>
            </a:br>
            <a:r>
              <a:rPr lang="en-US" sz="2800"/>
              <a:t>I.C. </a:t>
            </a:r>
            <a:r>
              <a:rPr lang="en-US" sz="2800" cap="small"/>
              <a:t>§ </a:t>
            </a:r>
            <a:r>
              <a:rPr lang="en-US" sz="2800"/>
              <a:t>72-433 medical examinations</a:t>
            </a:r>
          </a:p>
        </p:txBody>
      </p:sp>
      <p:sp>
        <p:nvSpPr>
          <p:cNvPr id="3" name="Content Placeholder 2"/>
          <p:cNvSpPr>
            <a:spLocks noGrp="1"/>
          </p:cNvSpPr>
          <p:nvPr>
            <p:ph idx="1"/>
          </p:nvPr>
        </p:nvSpPr>
        <p:spPr>
          <a:xfrm>
            <a:off x="457200" y="1905000"/>
            <a:ext cx="8229600" cy="4267200"/>
          </a:xfrm>
        </p:spPr>
        <p:txBody>
          <a:bodyPr>
            <a:normAutofit fontScale="70000" lnSpcReduction="20000"/>
          </a:bodyPr>
          <a:lstStyle/>
          <a:p>
            <a:pPr marL="0" indent="0" algn="just">
              <a:spcBef>
                <a:spcPct val="0"/>
              </a:spcBef>
              <a:buNone/>
            </a:pPr>
            <a:r>
              <a:rPr lang="en-US" sz="2300"/>
              <a:t>Idaho Code requires an injured worker to submit to medical examinations requested by the employer/surety at reasonable times/places by duly qualified physicians. If the injured worker </a:t>
            </a:r>
            <a:r>
              <a:rPr lang="en-US" sz="2300" u="sng"/>
              <a:t>unreasonably</a:t>
            </a:r>
            <a:r>
              <a:rPr lang="en-US" sz="2300"/>
              <a:t> fails to present to said IME, or obstructs the IME, their ability to prosecute the claim will be suspended until they stop said obstruction and/or present to the IME. </a:t>
            </a:r>
            <a:r>
              <a:rPr lang="en-US" sz="2300" i="1"/>
              <a:t>See</a:t>
            </a:r>
            <a:r>
              <a:rPr lang="en-US" sz="2300"/>
              <a:t> </a:t>
            </a:r>
            <a:r>
              <a:rPr lang="en-US" sz="2300" cap="small"/>
              <a:t>I.C. §§ </a:t>
            </a:r>
            <a:r>
              <a:rPr lang="en-US" sz="2300"/>
              <a:t>72-433 and 72-434.  </a:t>
            </a:r>
          </a:p>
          <a:p>
            <a:pPr marL="0" indent="0" algn="just">
              <a:buNone/>
            </a:pPr>
            <a:endParaRPr lang="en-US" sz="2300"/>
          </a:p>
          <a:p>
            <a:pPr marL="0" indent="0" algn="just">
              <a:spcBef>
                <a:spcPct val="0"/>
              </a:spcBef>
              <a:buNone/>
            </a:pPr>
            <a:r>
              <a:rPr lang="en-US" sz="2300"/>
              <a:t>Thus, to protect the suspensions of Section 72-434, the “reasonableness” requirements of Section 72-433 must be demonstrated.  </a:t>
            </a:r>
          </a:p>
          <a:p>
            <a:pPr marL="0" indent="0" algn="just">
              <a:buNone/>
            </a:pPr>
            <a:endParaRPr lang="en-US" sz="2300"/>
          </a:p>
          <a:p>
            <a:pPr marL="0" indent="0" algn="just">
              <a:spcAft>
                <a:spcPts val="600"/>
              </a:spcAft>
              <a:buNone/>
            </a:pPr>
            <a:r>
              <a:rPr lang="en-US" sz="2300" b="1" u="sng"/>
              <a:t>Adjuster Tips for establishing “reasonableness” in IME requests</a:t>
            </a:r>
            <a:r>
              <a:rPr lang="en-US" sz="2300" b="1"/>
              <a:t>: </a:t>
            </a:r>
          </a:p>
          <a:p>
            <a:pPr lvl="1" algn="just">
              <a:lnSpc>
                <a:spcPct val="120000"/>
              </a:lnSpc>
            </a:pPr>
            <a:r>
              <a:rPr lang="en-US" sz="2100"/>
              <a:t>In writing, provide options for a reasonable time for the IME to be scheduled (i.e., </a:t>
            </a:r>
            <a:br>
              <a:rPr lang="en-US" sz="2100"/>
            </a:br>
            <a:r>
              <a:rPr lang="en-US" sz="2100"/>
              <a:t>30 days notice, and confirm availability);</a:t>
            </a:r>
          </a:p>
          <a:p>
            <a:pPr lvl="1" algn="just">
              <a:lnSpc>
                <a:spcPct val="120000"/>
              </a:lnSpc>
            </a:pPr>
            <a:r>
              <a:rPr lang="en-US" sz="2100"/>
              <a:t>Reasonable location (i.e., provide or offer transportation, if needed);</a:t>
            </a:r>
          </a:p>
          <a:p>
            <a:pPr lvl="1" algn="just">
              <a:lnSpc>
                <a:spcPct val="120000"/>
              </a:lnSpc>
            </a:pPr>
            <a:r>
              <a:rPr lang="en-US" sz="2100"/>
              <a:t>Qualified physician (i.e., be prepared to provide the physician’s CV, or list their qualifications, if necessary); </a:t>
            </a:r>
          </a:p>
          <a:p>
            <a:pPr lvl="1" algn="just">
              <a:lnSpc>
                <a:spcPct val="120000"/>
              </a:lnSpc>
            </a:pPr>
            <a:r>
              <a:rPr lang="en-US" sz="2100"/>
              <a:t>Request the worker to provide a confirmation response by a specified date or the IME will be scheduled on the date(s) provided.</a:t>
            </a:r>
          </a:p>
        </p:txBody>
      </p:sp>
    </p:spTree>
    <p:extLst>
      <p:ext uri="{BB962C8B-B14F-4D97-AF65-F5344CB8AC3E}">
        <p14:creationId xmlns:p14="http://schemas.microsoft.com/office/powerpoint/2010/main" val="1250965255"/>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381000" y="228600"/>
            <a:ext cx="8382000" cy="1219200"/>
          </a:xfrm>
        </p:spPr>
        <p:txBody>
          <a:bodyPr>
            <a:noAutofit/>
          </a:bodyPr>
          <a:lstStyle/>
          <a:p>
            <a:pPr algn="ctr"/>
            <a:r>
              <a:rPr lang="en-US" sz="2800"/>
              <a:t>Clarification on establishing i.c. </a:t>
            </a:r>
            <a:r>
              <a:rPr lang="en-US" sz="2800" cap="small"/>
              <a:t>§ </a:t>
            </a:r>
            <a:r>
              <a:rPr lang="en-US" sz="2800"/>
              <a:t>72-433 “reasonableness”:</a:t>
            </a:r>
            <a:br>
              <a:rPr lang="en-US" sz="2800"/>
            </a:br>
            <a:r>
              <a:rPr lang="en-US" sz="2800" i="1" err="1"/>
              <a:t>Coray</a:t>
            </a:r>
            <a:r>
              <a:rPr lang="en-US" sz="2800"/>
              <a:t> Order (Issued Feb. 3, 2023)</a:t>
            </a:r>
            <a:endParaRPr lang="en-US" sz="2000"/>
          </a:p>
        </p:txBody>
      </p:sp>
      <p:sp>
        <p:nvSpPr>
          <p:cNvPr id="3" name="Content Placeholder 2"/>
          <p:cNvSpPr>
            <a:spLocks noGrp="1"/>
          </p:cNvSpPr>
          <p:nvPr>
            <p:ph idx="1"/>
          </p:nvPr>
        </p:nvSpPr>
        <p:spPr>
          <a:xfrm>
            <a:off x="457200" y="1752600"/>
            <a:ext cx="8229600" cy="4267200"/>
          </a:xfrm>
        </p:spPr>
        <p:txBody>
          <a:bodyPr>
            <a:normAutofit fontScale="40000" lnSpcReduction="20000"/>
          </a:bodyPr>
          <a:lstStyle/>
          <a:p>
            <a:pPr marL="0" indent="0" algn="just">
              <a:spcBef>
                <a:spcPct val="0"/>
              </a:spcBef>
              <a:buNone/>
            </a:pPr>
            <a:r>
              <a:rPr lang="en-US" sz="4500"/>
              <a:t>In the Declaratory Order issued February 3, 2023, in </a:t>
            </a:r>
            <a:r>
              <a:rPr lang="en-US" sz="4500" i="1" err="1"/>
              <a:t>Coray v. Idaho Regional Hand &amp; Upper Extremity Ctr., PLLC</a:t>
            </a:r>
            <a:r>
              <a:rPr lang="en-US" sz="4500"/>
              <a:t>, IC 2018-034888 (the “</a:t>
            </a:r>
            <a:r>
              <a:rPr lang="en-US" sz="4500" i="1" err="1"/>
              <a:t>Coray</a:t>
            </a:r>
            <a:r>
              <a:rPr lang="en-US" sz="4500"/>
              <a:t> Order”), the Commission added further clarity regarding how to establish “reasonableness” under I.C. § 72-433 in instances where multiple IMEs are requested, requiring the employer/surety to show “good cause” to meet their burden.  </a:t>
            </a:r>
          </a:p>
          <a:p>
            <a:pPr algn="just"/>
            <a:endParaRPr lang="en-US" sz="4300"/>
          </a:p>
          <a:p>
            <a:pPr marL="0" indent="0" algn="just">
              <a:spcBef>
                <a:spcPct val="0"/>
              </a:spcBef>
              <a:buNone/>
            </a:pPr>
            <a:r>
              <a:rPr lang="en-US" sz="4500" b="1" u="sng"/>
              <a:t>Adjuster Tips for establishing “good cause”</a:t>
            </a:r>
            <a:r>
              <a:rPr lang="en-US" sz="4500" b="1"/>
              <a:t>:</a:t>
            </a:r>
          </a:p>
          <a:p>
            <a:pPr algn="just"/>
            <a:endParaRPr lang="en-US" sz="4300"/>
          </a:p>
          <a:p>
            <a:pPr marL="0" indent="0" algn="just">
              <a:spcBef>
                <a:spcPct val="0"/>
              </a:spcBef>
              <a:buNone/>
            </a:pPr>
            <a:r>
              <a:rPr lang="en-US" sz="4500"/>
              <a:t>In addition to the reasonableness requirements outlined in the previous slide, to establish “good cause” include some or all of the following information, if applicable:</a:t>
            </a:r>
          </a:p>
          <a:p>
            <a:pPr lvl="1" algn="just"/>
            <a:endParaRPr lang="en-US" sz="3600"/>
          </a:p>
          <a:p>
            <a:pPr lvl="1" algn="just">
              <a:spcBef>
                <a:spcPct val="0"/>
              </a:spcBef>
              <a:spcAft>
                <a:spcPts val="200"/>
              </a:spcAft>
              <a:buFont typeface="Arial" panose="020b0604020202020204" pitchFamily="34" charset="0"/>
              <a:buChar char="•"/>
            </a:pPr>
            <a:r>
              <a:rPr lang="en-US" sz="4000"/>
              <a:t>The requested IME is reasonable because the claim is “complicated,” as it … </a:t>
            </a:r>
          </a:p>
          <a:p>
            <a:pPr lvl="2" algn="just">
              <a:buFont typeface="Helvetica" panose="020b0604020202020204" pitchFamily="34" charset="0"/>
              <a:buChar char="‒"/>
            </a:pPr>
            <a:r>
              <a:rPr lang="en-US" sz="4000"/>
              <a:t>Involves multiple injuries</a:t>
            </a:r>
          </a:p>
          <a:p>
            <a:pPr lvl="2" algn="just">
              <a:buFont typeface="Helvetica" panose="020b0604020202020204" pitchFamily="34" charset="0"/>
              <a:buChar char="‒"/>
            </a:pPr>
            <a:r>
              <a:rPr lang="en-US" sz="4000"/>
              <a:t>Conflicting physicians’ opinions</a:t>
            </a:r>
          </a:p>
          <a:p>
            <a:pPr lvl="2" algn="just">
              <a:buFont typeface="Helvetica" panose="020b0604020202020204" pitchFamily="34" charset="0"/>
              <a:buChar char="‒"/>
            </a:pPr>
            <a:r>
              <a:rPr lang="en-US" sz="4000"/>
              <a:t>Conflicting treatment recommendations</a:t>
            </a:r>
          </a:p>
          <a:p>
            <a:pPr lvl="2" algn="just">
              <a:buFont typeface="Helvetica" panose="020b0604020202020204" pitchFamily="34" charset="0"/>
              <a:buChar char="‒"/>
            </a:pPr>
            <a:r>
              <a:rPr lang="en-US" sz="4000"/>
              <a:t>Newly asserted body part/diagnosis/condition</a:t>
            </a:r>
          </a:p>
          <a:p>
            <a:pPr lvl="2" algn="just">
              <a:buFont typeface="Helvetica" panose="020b0604020202020204" pitchFamily="34" charset="0"/>
              <a:buChar char="‒"/>
            </a:pPr>
            <a:r>
              <a:rPr lang="en-US" sz="4000"/>
              <a:t>Condition/diagnosis has [substantially] changed since last IME/office visit</a:t>
            </a:r>
          </a:p>
        </p:txBody>
      </p:sp>
    </p:spTree>
    <p:extLst>
      <p:ext uri="{BB962C8B-B14F-4D97-AF65-F5344CB8AC3E}">
        <p14:creationId xmlns:p14="http://schemas.microsoft.com/office/powerpoint/2010/main" val="2544347254"/>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Autofit/>
          </a:bodyPr>
          <a:lstStyle/>
          <a:p>
            <a:pPr algn="ctr"/>
            <a:r>
              <a:rPr lang="en-US" sz="2800"/>
              <a:t>Best Practices when Stopping or Curtailing Time Loss Benefits Under</a:t>
            </a:r>
            <a:br>
              <a:rPr lang="en-US" sz="2800"/>
            </a:br>
            <a:r>
              <a:rPr lang="en-US" sz="2800"/>
              <a:t>I.C. § 72-403</a:t>
            </a:r>
            <a:endParaRPr lang="en-US" sz="2400"/>
          </a:p>
        </p:txBody>
      </p:sp>
      <p:sp>
        <p:nvSpPr>
          <p:cNvPr id="3" name="Content Placeholder 2"/>
          <p:cNvSpPr>
            <a:spLocks noGrp="1"/>
          </p:cNvSpPr>
          <p:nvPr>
            <p:ph idx="1"/>
          </p:nvPr>
        </p:nvSpPr>
        <p:spPr>
          <a:xfrm>
            <a:off x="457200" y="1905000"/>
            <a:ext cx="8229600" cy="4191000"/>
          </a:xfrm>
        </p:spPr>
        <p:txBody>
          <a:bodyPr>
            <a:normAutofit fontScale="70000" lnSpcReduction="20000"/>
          </a:bodyPr>
          <a:lstStyle/>
          <a:p>
            <a:pPr marL="0" indent="0" algn="just">
              <a:buNone/>
            </a:pPr>
            <a:r>
              <a:rPr lang="en-US" sz="2700"/>
              <a:t>Under Idaho Code Section 72-403, after being released to return to modified duty work, an adjuster can stop paying time loss benefits if:</a:t>
            </a:r>
          </a:p>
          <a:p>
            <a:pPr marL="0" indent="0" algn="just">
              <a:buNone/>
            </a:pPr>
            <a:endParaRPr lang="en-US"/>
          </a:p>
          <a:p>
            <a:pPr lvl="1" algn="just">
              <a:buFont typeface="Arial" panose="020b0604020202020204" pitchFamily="34" charset="0"/>
              <a:buChar char="•"/>
            </a:pPr>
            <a:r>
              <a:rPr lang="en-US" noProof="0"/>
              <a:t>Reasonably suitable work has been offered by the employer in compliance with physician-imposed restrictions that the injured worker unreasonably refuses;</a:t>
            </a:r>
          </a:p>
          <a:p>
            <a:pPr marL="1257300" lvl="3" indent="0" algn="just">
              <a:buNone/>
            </a:pPr>
            <a:r>
              <a:rPr lang="en-US" sz="2300" i="1" noProof="0"/>
              <a:t>See Malueg v. Pierson Enterprises</a:t>
            </a:r>
            <a:r>
              <a:rPr lang="en-US" sz="2300" noProof="0"/>
              <a:t>, 111 Idaho 789 (1986)</a:t>
            </a:r>
            <a:endParaRPr lang="en-US" noProof="0"/>
          </a:p>
          <a:p>
            <a:pPr marL="800100" lvl="2" indent="0" algn="just">
              <a:buNone/>
            </a:pPr>
            <a:endParaRPr lang="en-US" noProof="0"/>
          </a:p>
          <a:p>
            <a:pPr marL="0" lvl="0" indent="0" algn="just">
              <a:spcBef>
                <a:spcPct val="0"/>
              </a:spcBef>
              <a:buNone/>
            </a:pPr>
            <a:r>
              <a:rPr lang="en-US" sz="2900" b="1" noProof="0"/>
              <a:t>			</a:t>
            </a:r>
            <a:r>
              <a:rPr lang="en-US" sz="2900" b="1" u="sng" noProof="0"/>
              <a:t>OR</a:t>
            </a:r>
          </a:p>
          <a:p>
            <a:pPr marL="0" lvl="0" indent="0" algn="just">
              <a:buNone/>
            </a:pPr>
            <a:endParaRPr lang="en-US" b="1" noProof="0"/>
          </a:p>
          <a:p>
            <a:pPr lvl="1" algn="just">
              <a:buFont typeface="Arial" panose="020b0604020202020204" pitchFamily="34" charset="0"/>
              <a:buChar char="•"/>
            </a:pPr>
            <a:r>
              <a:rPr lang="en-US" noProof="0"/>
              <a:t>The injured worker </a:t>
            </a:r>
            <a:r>
              <a:rPr lang="en-US" u="sng" noProof="0"/>
              <a:t>unreasonably</a:t>
            </a:r>
            <a:r>
              <a:rPr lang="en-US" noProof="0"/>
              <a:t> fails to pursue reasonably suitable work that meets their restrictions.</a:t>
            </a:r>
          </a:p>
          <a:p>
            <a:pPr marL="1257300" lvl="3" indent="0" algn="just">
              <a:buNone/>
            </a:pPr>
            <a:r>
              <a:rPr lang="en-US" sz="2300" i="1" noProof="0"/>
              <a:t>See</a:t>
            </a:r>
            <a:r>
              <a:rPr lang="en-US" sz="2300" noProof="0"/>
              <a:t> </a:t>
            </a:r>
            <a:r>
              <a:rPr lang="en-US" sz="2300" i="1" noProof="0"/>
              <a:t>Roberts v. Portapros</a:t>
            </a:r>
            <a:r>
              <a:rPr lang="en-US" sz="2300" noProof="0"/>
              <a:t>, IC 2019-008048 (October 11, 2019)</a:t>
            </a:r>
          </a:p>
          <a:p>
            <a:pPr marL="400050" lvl="1" indent="0" algn="just">
              <a:buNone/>
            </a:pPr>
            <a:endParaRPr lang="en-US"/>
          </a:p>
          <a:p>
            <a:pPr marL="0" indent="0" algn="just">
              <a:buNone/>
            </a:pPr>
            <a:r>
              <a:rPr lang="en-US" sz="2700"/>
              <a:t>***The burden of proof is on the employer/surety for both.</a:t>
            </a:r>
          </a:p>
          <a:p>
            <a:pPr lvl="1"/>
            <a:endParaRPr lang="en-US"/>
          </a:p>
          <a:p>
            <a:pPr lvl="1"/>
            <a:endParaRPr lang="en-US"/>
          </a:p>
        </p:txBody>
      </p:sp>
    </p:spTree>
    <p:extLst>
      <p:ext uri="{BB962C8B-B14F-4D97-AF65-F5344CB8AC3E}">
        <p14:creationId xmlns:p14="http://schemas.microsoft.com/office/powerpoint/2010/main" val="3878576992"/>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2800"/>
              <a:t>Best practice when advising on issuing a “bona fide” job offer?</a:t>
            </a:r>
          </a:p>
        </p:txBody>
      </p:sp>
      <p:sp>
        <p:nvSpPr>
          <p:cNvPr id="3" name="Content Placeholder 2"/>
          <p:cNvSpPr>
            <a:spLocks noGrp="1"/>
          </p:cNvSpPr>
          <p:nvPr>
            <p:ph idx="1"/>
          </p:nvPr>
        </p:nvSpPr>
        <p:spPr>
          <a:xfrm>
            <a:off x="457200" y="1752600"/>
            <a:ext cx="8229600" cy="4495800"/>
          </a:xfrm>
        </p:spPr>
        <p:txBody>
          <a:bodyPr>
            <a:normAutofit fontScale="32500" lnSpcReduction="20000"/>
          </a:bodyPr>
          <a:lstStyle/>
          <a:p>
            <a:pPr marL="0" indent="0" algn="just">
              <a:spcAft>
                <a:spcPts val="600"/>
              </a:spcAft>
              <a:buNone/>
            </a:pPr>
            <a:r>
              <a:rPr lang="en-US" sz="4900"/>
              <a:t>Not required, but recommend the offer be </a:t>
            </a:r>
            <a:r>
              <a:rPr lang="en-US" sz="4900" b="1" u="sng"/>
              <a:t>IN WRITING</a:t>
            </a:r>
            <a:r>
              <a:rPr lang="en-US" sz="4900" b="1"/>
              <a:t> </a:t>
            </a:r>
            <a:r>
              <a:rPr lang="en-US" sz="4900"/>
              <a:t>and include the following:</a:t>
            </a:r>
          </a:p>
          <a:p>
            <a:pPr lvl="1" algn="just">
              <a:lnSpc>
                <a:spcPct val="110000"/>
              </a:lnSpc>
              <a:spcBef>
                <a:spcPct val="0"/>
              </a:spcBef>
              <a:buFont typeface="Arial" panose="020b0604020202020204" pitchFamily="34" charset="0"/>
              <a:buChar char="•"/>
            </a:pPr>
            <a:r>
              <a:rPr lang="en-US" sz="4600"/>
              <a:t>Job title and description of job offered</a:t>
            </a:r>
          </a:p>
          <a:p>
            <a:pPr lvl="1" algn="just">
              <a:lnSpc>
                <a:spcPct val="110000"/>
              </a:lnSpc>
              <a:buFont typeface="Arial" panose="020b0604020202020204" pitchFamily="34" charset="0"/>
              <a:buChar char="•"/>
            </a:pPr>
            <a:r>
              <a:rPr lang="en-US" sz="4600"/>
              <a:t>Position is open and the employer is trying to fill it, if accurate </a:t>
            </a:r>
          </a:p>
          <a:p>
            <a:pPr lvl="1" algn="just">
              <a:lnSpc>
                <a:spcPct val="110000"/>
              </a:lnSpc>
              <a:buFont typeface="Arial" panose="020b0604020202020204" pitchFamily="34" charset="0"/>
              <a:buChar char="•"/>
            </a:pPr>
            <a:r>
              <a:rPr lang="en-US" sz="4600"/>
              <a:t>Rate of pay, benefits, and number of hours</a:t>
            </a:r>
          </a:p>
          <a:p>
            <a:pPr lvl="1" algn="just">
              <a:lnSpc>
                <a:spcPct val="110000"/>
              </a:lnSpc>
              <a:buFont typeface="Arial" panose="020b0604020202020204" pitchFamily="34" charset="0"/>
              <a:buChar char="•"/>
            </a:pPr>
            <a:r>
              <a:rPr lang="en-US" sz="4600"/>
              <a:t>When and to whom to report for position and/or for any questions</a:t>
            </a:r>
          </a:p>
          <a:p>
            <a:pPr lvl="1" algn="just">
              <a:lnSpc>
                <a:spcPct val="110000"/>
              </a:lnSpc>
              <a:buFont typeface="Arial" panose="020b0604020202020204" pitchFamily="34" charset="0"/>
              <a:buChar char="•"/>
            </a:pPr>
            <a:r>
              <a:rPr lang="en-US" sz="4600"/>
              <a:t>Description of the restrictions that are being complied with </a:t>
            </a:r>
          </a:p>
          <a:p>
            <a:pPr lvl="1" algn="just">
              <a:lnSpc>
                <a:spcPct val="110000"/>
              </a:lnSpc>
              <a:buFont typeface="Arial" panose="020b0604020202020204" pitchFamily="34" charset="0"/>
              <a:buChar char="•"/>
            </a:pPr>
            <a:r>
              <a:rPr lang="en-US" sz="4600"/>
              <a:t>Instruction that if restrictions are different than listed or are modified from the restrictions listed whom they need to inform</a:t>
            </a:r>
          </a:p>
          <a:p>
            <a:pPr lvl="1" algn="just">
              <a:lnSpc>
                <a:spcPct val="110000"/>
              </a:lnSpc>
              <a:buFont typeface="Arial" panose="020b0604020202020204" pitchFamily="34" charset="0"/>
              <a:buChar char="•"/>
            </a:pPr>
            <a:r>
              <a:rPr lang="en-US" sz="4600"/>
              <a:t>Request that physician’s note be provided if restrictions change, and new signature of worker </a:t>
            </a:r>
          </a:p>
          <a:p>
            <a:pPr lvl="1" algn="just">
              <a:lnSpc>
                <a:spcPct val="110000"/>
              </a:lnSpc>
              <a:buFont typeface="Arial" panose="020b0604020202020204" pitchFamily="34" charset="0"/>
              <a:buChar char="•"/>
            </a:pPr>
            <a:r>
              <a:rPr lang="en-US" sz="4600"/>
              <a:t>Instruction not to perform any work outside the physician-imposed restrictions and whom to contact if asked by any individual to perform work outside of said restrictions </a:t>
            </a:r>
          </a:p>
          <a:p>
            <a:pPr lvl="1" algn="just">
              <a:lnSpc>
                <a:spcPct val="110000"/>
              </a:lnSpc>
              <a:buFont typeface="Arial" panose="020b0604020202020204" pitchFamily="34" charset="0"/>
              <a:buChar char="•"/>
            </a:pPr>
            <a:r>
              <a:rPr lang="en-US" sz="4600"/>
              <a:t>Contact information of individual to report to if asked to perform work outside of restrictions</a:t>
            </a:r>
          </a:p>
          <a:p>
            <a:pPr lvl="1" algn="just">
              <a:lnSpc>
                <a:spcPct val="110000"/>
              </a:lnSpc>
              <a:buFont typeface="Arial" panose="020b0604020202020204" pitchFamily="34" charset="0"/>
              <a:buChar char="•"/>
            </a:pPr>
            <a:r>
              <a:rPr lang="en-US" sz="4600"/>
              <a:t>Assert that the offer will last for duration of injured worker’s period of recovery</a:t>
            </a:r>
          </a:p>
          <a:p>
            <a:pPr lvl="1" algn="just">
              <a:lnSpc>
                <a:spcPct val="110000"/>
              </a:lnSpc>
              <a:buFont typeface="Arial" panose="020b0604020202020204" pitchFamily="34" charset="0"/>
              <a:buChar char="•"/>
            </a:pPr>
            <a:r>
              <a:rPr lang="en-US" sz="4600"/>
              <a:t>Request signature and return of offer by X date</a:t>
            </a:r>
          </a:p>
          <a:p>
            <a:pPr lvl="1" algn="just">
              <a:lnSpc>
                <a:spcPct val="110000"/>
              </a:lnSpc>
              <a:buFont typeface="Arial" panose="020b0604020202020204" pitchFamily="34" charset="0"/>
              <a:buChar char="•"/>
            </a:pPr>
            <a:r>
              <a:rPr lang="en-US" sz="4800"/>
              <a:t>Have both the supervisor and the injured worker sign the job offer</a:t>
            </a:r>
            <a:endParaRPr lang="en-US" sz="4600"/>
          </a:p>
          <a:p>
            <a:pPr marL="0" indent="0" algn="just">
              <a:buNone/>
            </a:pPr>
            <a:endParaRPr lang="en-US" sz="3400"/>
          </a:p>
        </p:txBody>
      </p:sp>
    </p:spTree>
    <p:extLst>
      <p:ext uri="{BB962C8B-B14F-4D97-AF65-F5344CB8AC3E}">
        <p14:creationId xmlns:p14="http://schemas.microsoft.com/office/powerpoint/2010/main" val="4030898516"/>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2800" i="1"/>
              <a:t>Roberts </a:t>
            </a:r>
            <a:r>
              <a:rPr lang="en-US" sz="2800" i="1" cap="none"/>
              <a:t>v</a:t>
            </a:r>
            <a:r>
              <a:rPr lang="en-US" sz="2800" i="1"/>
              <a:t>. Portapros</a:t>
            </a:r>
            <a:r>
              <a:rPr lang="en-US" sz="2800"/>
              <a:t>,</a:t>
            </a:r>
            <a:br>
              <a:rPr lang="en-US" sz="2800"/>
            </a:br>
            <a:r>
              <a:rPr lang="en-US" sz="2800"/>
              <a:t>IC 2019-008048 (October 11, 2019)</a:t>
            </a:r>
          </a:p>
        </p:txBody>
      </p:sp>
      <p:sp>
        <p:nvSpPr>
          <p:cNvPr id="3" name="Content Placeholder 2"/>
          <p:cNvSpPr>
            <a:spLocks noGrp="1"/>
          </p:cNvSpPr>
          <p:nvPr>
            <p:ph idx="1"/>
          </p:nvPr>
        </p:nvSpPr>
        <p:spPr/>
        <p:txBody>
          <a:bodyPr>
            <a:normAutofit fontScale="70000" lnSpcReduction="20000"/>
          </a:bodyPr>
          <a:lstStyle/>
          <a:p>
            <a:pPr marL="0" indent="0" algn="just">
              <a:buNone/>
            </a:pPr>
            <a:r>
              <a:rPr lang="en-US" u="sng"/>
              <a:t>Facts</a:t>
            </a:r>
            <a:r>
              <a:rPr lang="en-US"/>
              <a:t>: The claimant was able to show that reasonably suitable work had not been offered, but failed to show he reasonably sought out suitable employment within his restrictions during period he was in recovery.  The Commission focused on the “reasonableness” of his seeking work, finding that his failure to seek work due to his obligation as his children's primary caregiver was not “unreasonable,” and though his attempts to apply for jobs were lackluster, he did make some effort.  </a:t>
            </a:r>
          </a:p>
          <a:p>
            <a:pPr algn="just"/>
            <a:endParaRPr lang="en-US"/>
          </a:p>
          <a:p>
            <a:pPr marL="0" indent="0" algn="just">
              <a:buNone/>
            </a:pPr>
            <a:r>
              <a:rPr lang="en-US" u="sng"/>
              <a:t>Holding</a:t>
            </a:r>
            <a:r>
              <a:rPr lang="en-US"/>
              <a:t>: The Commission determined that while a close call, the claimant’s job search did not rise to the level of being “unreasonable” and the claimant was entitled to benefits during that period of recovery less credit for money earned while performing odd jobs during that period.</a:t>
            </a:r>
          </a:p>
          <a:p>
            <a:endParaRPr lang="en-US"/>
          </a:p>
          <a:p>
            <a:pPr lvl="1"/>
            <a:endParaRPr lang="en-US"/>
          </a:p>
          <a:p>
            <a:pPr lvl="1"/>
            <a:endParaRPr lang="en-US"/>
          </a:p>
        </p:txBody>
      </p:sp>
    </p:spTree>
    <p:extLst>
      <p:ext uri="{BB962C8B-B14F-4D97-AF65-F5344CB8AC3E}">
        <p14:creationId xmlns:p14="http://schemas.microsoft.com/office/powerpoint/2010/main" val="3439438231"/>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Autofit/>
          </a:bodyPr>
          <a:lstStyle/>
          <a:p>
            <a:pPr algn="ctr"/>
            <a:r>
              <a:rPr lang="en-US" sz="2800"/>
              <a:t>Other suggestions to help reduce exposure under I.C. </a:t>
            </a:r>
            <a:r>
              <a:rPr lang="en-US" sz="2800" cap="small"/>
              <a:t>§ </a:t>
            </a:r>
            <a:r>
              <a:rPr lang="en-US" sz="2800"/>
              <a:t>72-403 and </a:t>
            </a:r>
            <a:r>
              <a:rPr lang="en-US" sz="2800" i="1"/>
              <a:t>Roberts</a:t>
            </a:r>
            <a:endParaRPr lang="en-US" sz="2900" i="1"/>
          </a:p>
        </p:txBody>
      </p:sp>
      <p:sp>
        <p:nvSpPr>
          <p:cNvPr id="3" name="Content Placeholder 2"/>
          <p:cNvSpPr>
            <a:spLocks noGrp="1"/>
          </p:cNvSpPr>
          <p:nvPr>
            <p:ph idx="1"/>
          </p:nvPr>
        </p:nvSpPr>
        <p:spPr>
          <a:xfrm>
            <a:off x="457200" y="1905001"/>
            <a:ext cx="8229600" cy="4419599"/>
          </a:xfrm>
        </p:spPr>
        <p:txBody>
          <a:bodyPr>
            <a:normAutofit fontScale="32500" lnSpcReduction="20000"/>
          </a:bodyPr>
          <a:lstStyle/>
          <a:p>
            <a:pPr marL="0" indent="0" algn="just">
              <a:spcBef>
                <a:spcPct val="0"/>
              </a:spcBef>
              <a:buNone/>
            </a:pPr>
            <a:r>
              <a:rPr lang="en-US" sz="5200"/>
              <a:t>There is currently no case law or statutory authority on </a:t>
            </a:r>
            <a:r>
              <a:rPr lang="en-US" sz="5200" i="1" u="sng"/>
              <a:t>how</a:t>
            </a:r>
            <a:r>
              <a:rPr lang="en-US" sz="5200"/>
              <a:t> an employer/surety can establish their burden of proof that the injured worker “unreasonably” failed to seek suitable work sufficient to stop paying time loss benefits per Idaho Code Section 72-403 and </a:t>
            </a:r>
            <a:r>
              <a:rPr lang="en-US" sz="5200" i="1"/>
              <a:t>Roberts</a:t>
            </a:r>
            <a:r>
              <a:rPr lang="en-US" sz="5200"/>
              <a:t>.  </a:t>
            </a:r>
          </a:p>
          <a:p>
            <a:pPr marL="0" indent="0" algn="just">
              <a:buNone/>
            </a:pPr>
            <a:endParaRPr lang="en-US" sz="5200"/>
          </a:p>
          <a:p>
            <a:pPr marL="0" indent="0" algn="just">
              <a:spcBef>
                <a:spcPct val="0"/>
              </a:spcBef>
              <a:buNone/>
            </a:pPr>
            <a:r>
              <a:rPr lang="en-US" sz="5200"/>
              <a:t>However, depending upon the facts of the specific case, some suggestions that </a:t>
            </a:r>
            <a:r>
              <a:rPr lang="en-US" sz="5200" i="1" u="sng"/>
              <a:t>may</a:t>
            </a:r>
            <a:r>
              <a:rPr lang="en-US" sz="5200"/>
              <a:t> help provide evidence to bolster the employer/surety’s burden include: </a:t>
            </a:r>
          </a:p>
          <a:p>
            <a:pPr marL="0" indent="0" algn="just">
              <a:buNone/>
            </a:pPr>
            <a:endParaRPr lang="en-US"/>
          </a:p>
          <a:p>
            <a:pPr lvl="1" algn="just">
              <a:spcBef>
                <a:spcPct val="0"/>
              </a:spcBef>
              <a:buFont typeface="Arial" panose="020b0604020202020204" pitchFamily="34" charset="0"/>
              <a:buChar char="•"/>
            </a:pPr>
            <a:r>
              <a:rPr lang="en-US" sz="4900"/>
              <a:t>Submit a written request that the injured worker provide a list of the jobs they have applied to within the specified timeframe in order to maintain their time loss benefits</a:t>
            </a:r>
          </a:p>
          <a:p>
            <a:pPr lvl="2" algn="just">
              <a:spcBef>
                <a:spcPts val="800"/>
              </a:spcBef>
              <a:spcAft>
                <a:spcPts val="200"/>
              </a:spcAft>
              <a:buFont typeface="Helvetica" panose="020b0604020202020204" pitchFamily="34" charset="0"/>
              <a:buChar char="‒"/>
            </a:pPr>
            <a:r>
              <a:rPr lang="en-US" sz="4600"/>
              <a:t>Consider including this written request along with the notice of claim status informing the worker of their entitlement to time loss benefits;</a:t>
            </a:r>
          </a:p>
          <a:p>
            <a:pPr lvl="2" algn="just">
              <a:spcBef>
                <a:spcPts val="600"/>
              </a:spcBef>
              <a:spcAft>
                <a:spcPts val="200"/>
              </a:spcAft>
              <a:buFont typeface="Helvetica" panose="020b0604020202020204" pitchFamily="34" charset="0"/>
              <a:buChar char="‒"/>
            </a:pPr>
            <a:r>
              <a:rPr lang="en-US" sz="4600"/>
              <a:t>Include a specified timeframe for the job search efforts, i.e., from the date of injury through some future date, say, 30 or so days from the date of said request;</a:t>
            </a:r>
          </a:p>
          <a:p>
            <a:pPr lvl="2" algn="just">
              <a:spcBef>
                <a:spcPts val="600"/>
              </a:spcBef>
              <a:spcAft>
                <a:spcPts val="200"/>
              </a:spcAft>
              <a:buFont typeface="Helvetica" panose="020b0604020202020204" pitchFamily="34" charset="0"/>
              <a:buChar char="‒"/>
            </a:pPr>
            <a:r>
              <a:rPr lang="en-US" sz="4600"/>
              <a:t>State that the worker needs to sign and return the completed request by no later than X date demonstrating adequate efforts to locate job to maintain benefits. </a:t>
            </a:r>
          </a:p>
          <a:p>
            <a:pPr lvl="1" algn="just">
              <a:spcBef>
                <a:spcPts val="800"/>
              </a:spcBef>
              <a:buFont typeface="Arial" panose="020b0604020202020204" pitchFamily="34" charset="0"/>
              <a:buChar char="•"/>
            </a:pPr>
            <a:r>
              <a:rPr lang="en-US" sz="4900"/>
              <a:t>Refer the injured worker to the ICRD and monitor job search efforts</a:t>
            </a:r>
          </a:p>
          <a:p>
            <a:endParaRPr lang="en-US"/>
          </a:p>
          <a:p>
            <a:endParaRPr lang="en-US"/>
          </a:p>
          <a:p>
            <a:endParaRPr lang="en-US"/>
          </a:p>
          <a:p>
            <a:pPr lvl="1"/>
            <a:endParaRPr lang="en-US"/>
          </a:p>
          <a:p>
            <a:pPr lvl="1"/>
            <a:endParaRPr lang="en-US"/>
          </a:p>
          <a:p>
            <a:pPr lvl="1"/>
            <a:endParaRPr lang="en-US"/>
          </a:p>
        </p:txBody>
      </p:sp>
    </p:spTree>
    <p:extLst>
      <p:ext uri="{BB962C8B-B14F-4D97-AF65-F5344CB8AC3E}">
        <p14:creationId xmlns:p14="http://schemas.microsoft.com/office/powerpoint/2010/main" val="2033227630"/>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2800"/>
              <a:t>impairment: the “averaging rule” mandates per IDAPA</a:t>
            </a:r>
          </a:p>
        </p:txBody>
      </p:sp>
      <p:sp>
        <p:nvSpPr>
          <p:cNvPr id="3" name="Content Placeholder 2"/>
          <p:cNvSpPr>
            <a:spLocks noGrp="1"/>
          </p:cNvSpPr>
          <p:nvPr>
            <p:ph idx="1"/>
          </p:nvPr>
        </p:nvSpPr>
        <p:spPr>
          <a:xfrm>
            <a:off x="457200" y="1905001"/>
            <a:ext cx="8229600" cy="3429000"/>
          </a:xfrm>
        </p:spPr>
        <p:txBody>
          <a:bodyPr>
            <a:normAutofit fontScale="92500"/>
          </a:bodyPr>
          <a:lstStyle/>
          <a:p>
            <a:pPr algn="just"/>
            <a:r>
              <a:rPr lang="en-US" sz="2600"/>
              <a:t>When multiple impairment ratings are assigned to a body part on an accepted claim, the ratings must be averaged in the absence of a showing of good cause to deviate.</a:t>
            </a:r>
            <a:endParaRPr lang="en-US"/>
          </a:p>
          <a:p>
            <a:pPr marL="800100" lvl="2" indent="0" algn="just">
              <a:buNone/>
            </a:pPr>
            <a:r>
              <a:rPr lang="en-US" i="1"/>
              <a:t>See</a:t>
            </a:r>
            <a:r>
              <a:rPr lang="en-US"/>
              <a:t> IDAPA 17.01.01.402.02</a:t>
            </a:r>
          </a:p>
          <a:p>
            <a:pPr marL="800100" lvl="2" indent="0" algn="just">
              <a:buNone/>
            </a:pPr>
            <a:endParaRPr lang="en-US"/>
          </a:p>
          <a:p>
            <a:pPr algn="just"/>
            <a:r>
              <a:rPr lang="en-US" sz="2600"/>
              <a:t>Exception to the Averaging Rule mandate only in cases of “manifest injustice.”</a:t>
            </a:r>
            <a:endParaRPr lang="en-US"/>
          </a:p>
          <a:p>
            <a:pPr marL="800100" lvl="2" indent="0" algn="just">
              <a:buNone/>
            </a:pPr>
            <a:r>
              <a:rPr lang="en-US" i="1"/>
              <a:t>See</a:t>
            </a:r>
            <a:r>
              <a:rPr lang="en-US"/>
              <a:t> IDAPA 17.01.01.402.03</a:t>
            </a:r>
          </a:p>
          <a:p>
            <a:endParaRPr lang="en-US"/>
          </a:p>
          <a:p>
            <a:pPr lvl="1"/>
            <a:endParaRPr lang="en-US"/>
          </a:p>
          <a:p>
            <a:pPr lvl="1"/>
            <a:endParaRPr lang="en-US"/>
          </a:p>
          <a:p>
            <a:pPr lvl="1"/>
            <a:endParaRPr lang="en-US"/>
          </a:p>
        </p:txBody>
      </p:sp>
    </p:spTree>
    <p:extLst>
      <p:ext uri="{BB962C8B-B14F-4D97-AF65-F5344CB8AC3E}">
        <p14:creationId xmlns:p14="http://schemas.microsoft.com/office/powerpoint/2010/main" val="615457673"/>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2800"/>
              <a:t>Averaging Rule Clarification: </a:t>
            </a:r>
            <a:br>
              <a:rPr lang="en-US" sz="2800"/>
            </a:br>
            <a:r>
              <a:rPr lang="en-US" sz="2800" i="1"/>
              <a:t>Damien</a:t>
            </a:r>
            <a:r>
              <a:rPr lang="en-US" sz="2800"/>
              <a:t> Order (issued October 13, 2022)</a:t>
            </a:r>
          </a:p>
        </p:txBody>
      </p:sp>
      <p:sp>
        <p:nvSpPr>
          <p:cNvPr id="3" name="Content Placeholder 2"/>
          <p:cNvSpPr>
            <a:spLocks noGrp="1"/>
          </p:cNvSpPr>
          <p:nvPr>
            <p:ph idx="1"/>
          </p:nvPr>
        </p:nvSpPr>
        <p:spPr>
          <a:xfrm>
            <a:off x="457200" y="1905000"/>
            <a:ext cx="8229600" cy="4267200"/>
          </a:xfrm>
        </p:spPr>
        <p:txBody>
          <a:bodyPr>
            <a:normAutofit fontScale="55000" lnSpcReduction="20000"/>
          </a:bodyPr>
          <a:lstStyle/>
          <a:p>
            <a:pPr marL="0" indent="0" algn="just">
              <a:spcBef>
                <a:spcPct val="0"/>
              </a:spcBef>
              <a:buNone/>
            </a:pPr>
            <a:r>
              <a:rPr lang="en-US" sz="3600"/>
              <a:t>In the Declaratory Order filed October 13, 2022, in </a:t>
            </a:r>
            <a:r>
              <a:rPr lang="en-US" sz="3600" i="1"/>
              <a:t>Damien v. Big Wood Roofing</a:t>
            </a:r>
            <a:r>
              <a:rPr lang="en-US" sz="3600"/>
              <a:t>, IC 2019-001166 (the “</a:t>
            </a:r>
            <a:r>
              <a:rPr lang="en-US" sz="3600" i="1"/>
              <a:t>Damien</a:t>
            </a:r>
            <a:r>
              <a:rPr lang="en-US" sz="3600"/>
              <a:t> Order”), the Commission added further clarity to the automatic application of the Averaging Rule: </a:t>
            </a:r>
          </a:p>
          <a:p>
            <a:pPr algn="just"/>
            <a:endParaRPr lang="en-US"/>
          </a:p>
          <a:p>
            <a:pPr marL="461963" indent="-285750" algn="just">
              <a:lnSpc>
                <a:spcPct val="110000"/>
              </a:lnSpc>
              <a:spcBef>
                <a:spcPct val="0"/>
              </a:spcBef>
              <a:spcAft>
                <a:spcPts val="200"/>
              </a:spcAft>
            </a:pPr>
            <a:r>
              <a:rPr lang="en-US" sz="3300"/>
              <a:t>It is mandatory in cases where compensability is undisputed;</a:t>
            </a:r>
          </a:p>
          <a:p>
            <a:pPr marL="461963" indent="-285750" algn="just">
              <a:lnSpc>
                <a:spcPct val="110000"/>
              </a:lnSpc>
              <a:spcAft>
                <a:spcPts val="200"/>
              </a:spcAft>
            </a:pPr>
            <a:r>
              <a:rPr lang="en-US" sz="3300"/>
              <a:t>To obtain relief, the aggrieved party must file a motion for relief (if in litigation); or, a complaint (if not in litigation) (note: any party is entitled to file a complaint);</a:t>
            </a:r>
          </a:p>
          <a:p>
            <a:pPr marL="461963" indent="-285750" algn="just">
              <a:lnSpc>
                <a:spcPct val="110000"/>
              </a:lnSpc>
              <a:spcAft>
                <a:spcPts val="200"/>
              </a:spcAft>
            </a:pPr>
            <a:r>
              <a:rPr lang="en-US" sz="3300"/>
              <a:t>The claimant bears the burden of proof at hearing;</a:t>
            </a:r>
          </a:p>
          <a:p>
            <a:pPr marL="461963" indent="-285750" algn="just">
              <a:lnSpc>
                <a:spcPct val="110000"/>
              </a:lnSpc>
              <a:spcAft>
                <a:spcPts val="200"/>
              </a:spcAft>
            </a:pPr>
            <a:r>
              <a:rPr lang="en-US" sz="3300"/>
              <a:t>If the claimant fails to meet their burden at hearing, the provisions of </a:t>
            </a:r>
            <a:br>
              <a:rPr lang="en-US" sz="3300"/>
            </a:br>
            <a:r>
              <a:rPr lang="en-US" sz="3300"/>
              <a:t>I.C. § 72-316 will apply, which allow for the adjuster to reduce the overpayment of impairment by way of shortening any disability benefits deemed owed;</a:t>
            </a:r>
          </a:p>
          <a:p>
            <a:pPr marL="461963" indent="-285750" algn="just">
              <a:lnSpc>
                <a:spcPct val="110000"/>
              </a:lnSpc>
              <a:spcAft>
                <a:spcPts val="200"/>
              </a:spcAft>
            </a:pPr>
            <a:r>
              <a:rPr lang="en-US" sz="3300"/>
              <a:t>Failure to appropriately apply the Averaging Rule may subject the surety/employer to attorney’s fees.</a:t>
            </a:r>
          </a:p>
          <a:p>
            <a:pPr lvl="1"/>
            <a:endParaRPr lang="en-US"/>
          </a:p>
          <a:p>
            <a:pPr lvl="1"/>
            <a:endParaRPr lang="en-US"/>
          </a:p>
          <a:p>
            <a:pPr lvl="1"/>
            <a:endParaRPr lang="en-US"/>
          </a:p>
        </p:txBody>
      </p:sp>
    </p:spTree>
    <p:extLst>
      <p:ext uri="{BB962C8B-B14F-4D97-AF65-F5344CB8AC3E}">
        <p14:creationId xmlns:p14="http://schemas.microsoft.com/office/powerpoint/2010/main" val="268365982"/>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 name="Picture 7">
            <a:extLst>
              <a:ext uri="{FF2B5EF4-FFF2-40B4-BE49-F238E27FC236}">
                <a16:creationId xmlns:a16="http://schemas.microsoft.com/office/drawing/2014/main" id="{6C1A505A-FBBD-F3AF-DCC8-0D5AED47166A}"/>
              </a:ext>
            </a:extLst>
          </p:cNvPr>
          <p:cNvPicPr>
            <a:picLocks noChangeAspect="1"/>
          </p:cNvPicPr>
          <p:nvPr/>
        </p:nvPicPr>
        <p:blipFill>
          <a:blip r:embed="rId3"/>
          <a:stretch>
            <a:fillRect/>
          </a:stretch>
        </p:blipFill>
        <p:spPr>
          <a:xfrm>
            <a:off x="2790825" y="938212"/>
            <a:ext cx="3562350" cy="3914095"/>
          </a:xfrm>
          <a:prstGeom prst="rect">
            <a:avLst/>
          </a:prstGeom>
        </p:spPr>
      </p:pic>
    </p:spTree>
    <p:extLst>
      <p:ext uri="{BB962C8B-B14F-4D97-AF65-F5344CB8AC3E}">
        <p14:creationId xmlns:p14="http://schemas.microsoft.com/office/powerpoint/2010/main" val="2937097965"/>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Subtitle 2"/>
          <p:cNvSpPr>
            <a:spLocks noGrp="1"/>
          </p:cNvSpPr>
          <p:nvPr>
            <p:ph type="subTitle" idx="1"/>
          </p:nvPr>
        </p:nvSpPr>
        <p:spPr>
          <a:xfrm>
            <a:off x="685800" y="762000"/>
            <a:ext cx="7772400" cy="4572000"/>
          </a:xfrm>
        </p:spPr>
        <p:txBody>
          <a:bodyPr>
            <a:normAutofit fontScale="47500" lnSpcReduction="20000"/>
          </a:bodyPr>
          <a:lstStyle/>
          <a:p>
            <a:endParaRPr lang="en-US" b="1"/>
          </a:p>
          <a:p>
            <a:r>
              <a:rPr lang="en-US" sz="5100" b="1"/>
              <a:t>THANK YOU!</a:t>
            </a:r>
          </a:p>
          <a:p>
            <a:endParaRPr lang="en-US" b="1"/>
          </a:p>
          <a:p>
            <a:endParaRPr lang="en-US" sz="3800" b="1"/>
          </a:p>
          <a:p>
            <a:pPr>
              <a:lnSpc>
                <a:spcPct val="120000"/>
              </a:lnSpc>
              <a:spcBef>
                <a:spcPct val="0"/>
              </a:spcBef>
            </a:pPr>
            <a:r>
              <a:rPr lang="en-US" sz="3800"/>
              <a:t>MARK PETERSON</a:t>
            </a:r>
            <a:br>
              <a:rPr lang="en-US" sz="3800"/>
            </a:br>
            <a:r>
              <a:rPr lang="en-US" sz="3800"/>
              <a:t>208.388.4958 </a:t>
            </a:r>
            <a:br>
              <a:rPr lang="en-US" sz="3800"/>
            </a:br>
            <a:r>
              <a:rPr lang="en-US" sz="3800"/>
              <a:t>mpeterson@hawleytroxell.com</a:t>
            </a:r>
          </a:p>
          <a:p>
            <a:pPr>
              <a:lnSpc>
                <a:spcPct val="120000"/>
              </a:lnSpc>
              <a:spcBef>
                <a:spcPct val="0"/>
              </a:spcBef>
            </a:pPr>
            <a:endParaRPr lang="en-US" sz="3600"/>
          </a:p>
          <a:p>
            <a:pPr>
              <a:lnSpc>
                <a:spcPct val="120000"/>
              </a:lnSpc>
              <a:spcBef>
                <a:spcPct val="0"/>
              </a:spcBef>
            </a:pPr>
            <a:r>
              <a:rPr lang="en-US" sz="3800"/>
              <a:t>NIKKI O’TOOLE</a:t>
            </a:r>
          </a:p>
          <a:p>
            <a:pPr>
              <a:lnSpc>
                <a:spcPct val="120000"/>
              </a:lnSpc>
              <a:spcBef>
                <a:spcPct val="0"/>
              </a:spcBef>
            </a:pPr>
            <a:r>
              <a:rPr lang="en-US" sz="3800"/>
              <a:t>208.388.4942</a:t>
            </a:r>
          </a:p>
          <a:p>
            <a:pPr>
              <a:lnSpc>
                <a:spcPct val="120000"/>
              </a:lnSpc>
              <a:spcBef>
                <a:spcPct val="0"/>
              </a:spcBef>
            </a:pPr>
            <a:r>
              <a:rPr lang="en-US" sz="3800"/>
              <a:t>notoole@hawleytroxell.com</a:t>
            </a:r>
          </a:p>
          <a:p>
            <a:pPr>
              <a:lnSpc>
                <a:spcPct val="120000"/>
              </a:lnSpc>
            </a:pPr>
            <a:endParaRPr lang="en-US" sz="2600"/>
          </a:p>
          <a:p>
            <a:endParaRPr lang="en-US"/>
          </a:p>
          <a:p>
            <a:endParaRPr lang="en-US"/>
          </a:p>
          <a:p>
            <a:endParaRPr lang="en-US"/>
          </a:p>
          <a:p>
            <a:r>
              <a:rPr lang="en-US" sz="2900"/>
              <a:t>www.hawleytroxell.com</a:t>
            </a:r>
          </a:p>
          <a:p>
            <a:endParaRPr lang="en-US"/>
          </a:p>
          <a:p>
            <a:endParaRPr lang="en-US"/>
          </a:p>
        </p:txBody>
      </p:sp>
    </p:spTree>
    <p:extLst>
      <p:ext uri="{BB962C8B-B14F-4D97-AF65-F5344CB8AC3E}">
        <p14:creationId xmlns:p14="http://schemas.microsoft.com/office/powerpoint/2010/main" val="3600297864"/>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pPr algn="ctr"/>
            <a:br>
              <a:rPr lang="en-US"/>
            </a:br>
            <a:r>
              <a:rPr lang="en-US" sz="3100"/>
              <a:t>Introduction</a:t>
            </a:r>
            <a:br>
              <a:rPr lang="en-US"/>
            </a:br>
            <a:endParaRPr lang="en-US"/>
          </a:p>
        </p:txBody>
      </p:sp>
      <p:sp>
        <p:nvSpPr>
          <p:cNvPr id="3" name="Content Placeholder 2"/>
          <p:cNvSpPr>
            <a:spLocks noGrp="1"/>
          </p:cNvSpPr>
          <p:nvPr>
            <p:ph idx="1"/>
          </p:nvPr>
        </p:nvSpPr>
        <p:spPr>
          <a:xfrm>
            <a:off x="457200" y="2125851"/>
            <a:ext cx="8229600" cy="1295400"/>
          </a:xfrm>
        </p:spPr>
        <p:txBody>
          <a:bodyPr>
            <a:normAutofit fontScale="92500" lnSpcReduction="10000"/>
          </a:bodyPr>
          <a:lstStyle/>
          <a:p>
            <a:pPr marL="0" indent="0" algn="just">
              <a:buNone/>
            </a:pPr>
            <a:r>
              <a:rPr lang="en-US"/>
              <a:t>How do the recent Industrial Commission and Idaho Supreme Court decisions practically impact you, the adjusters?</a:t>
            </a:r>
          </a:p>
        </p:txBody>
      </p:sp>
    </p:spTree>
    <p:extLst>
      <p:ext uri="{BB962C8B-B14F-4D97-AF65-F5344CB8AC3E}">
        <p14:creationId xmlns:p14="http://schemas.microsoft.com/office/powerpoint/2010/main" val="1539642995"/>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2800" i="1"/>
              <a:t>Thompson </a:t>
            </a:r>
            <a:r>
              <a:rPr lang="en-US" sz="2800" i="1" cap="none"/>
              <a:t>v</a:t>
            </a:r>
            <a:r>
              <a:rPr lang="en-US" sz="2800" i="1"/>
              <a:t>. Burley Inn</a:t>
            </a:r>
            <a:r>
              <a:rPr lang="en-US" sz="2800"/>
              <a:t>,</a:t>
            </a:r>
            <a:br>
              <a:rPr lang="en-US" sz="2800"/>
            </a:br>
            <a:r>
              <a:rPr lang="en-US" sz="2800"/>
              <a:t>IC No. 2019-013978 (June 13, 2022)</a:t>
            </a:r>
          </a:p>
        </p:txBody>
      </p:sp>
      <p:sp>
        <p:nvSpPr>
          <p:cNvPr id="3" name="Content Placeholder 2"/>
          <p:cNvSpPr>
            <a:spLocks noGrp="1"/>
          </p:cNvSpPr>
          <p:nvPr>
            <p:ph idx="1"/>
          </p:nvPr>
        </p:nvSpPr>
        <p:spPr>
          <a:xfrm>
            <a:off x="457200" y="1905001"/>
            <a:ext cx="8229600" cy="3962399"/>
          </a:xfrm>
        </p:spPr>
        <p:txBody>
          <a:bodyPr>
            <a:noAutofit/>
          </a:bodyPr>
          <a:lstStyle/>
          <a:p>
            <a:pPr marL="0" indent="0" algn="just">
              <a:buNone/>
            </a:pPr>
            <a:r>
              <a:rPr lang="en-US" sz="2200" u="sng"/>
              <a:t>Facts</a:t>
            </a:r>
            <a:r>
              <a:rPr lang="en-US" sz="2200"/>
              <a:t>: Accepted claim where a hip replacement surgery was requested by a younger claimant and her treating physician agreed.  The defense expert, relying heavily on the mechanism of injury described by the claimant, opined said mechanism of injury would not have caused a hip injury and concluded the requested hip replacement surgery was unrelated and neither medically reasonable or necessary; based on the defense expert’s opinion, the treatment and related benefits were denied by the adjuster.  The claimant proceeded with hip replacement surgery and her treating physician sided with her that the treatment was causally related to the accident and medically reasonable.  </a:t>
            </a:r>
          </a:p>
          <a:p>
            <a:pPr marL="0" indent="0" algn="just">
              <a:buNone/>
            </a:pPr>
            <a:endParaRPr lang="en-US" sz="2200"/>
          </a:p>
          <a:p>
            <a:endParaRPr lang="en-US" sz="2200"/>
          </a:p>
        </p:txBody>
      </p:sp>
    </p:spTree>
    <p:extLst>
      <p:ext uri="{BB962C8B-B14F-4D97-AF65-F5344CB8AC3E}">
        <p14:creationId xmlns:p14="http://schemas.microsoft.com/office/powerpoint/2010/main" val="2995968537"/>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2800" i="1"/>
              <a:t>Thompson </a:t>
            </a:r>
            <a:r>
              <a:rPr lang="en-US" sz="2800" i="1" cap="none"/>
              <a:t>v</a:t>
            </a:r>
            <a:r>
              <a:rPr lang="en-US" sz="2800" i="1"/>
              <a:t>. Burley Inn</a:t>
            </a:r>
            <a:r>
              <a:rPr lang="en-US" sz="2800"/>
              <a:t>,</a:t>
            </a:r>
            <a:br>
              <a:rPr lang="en-US" sz="2800"/>
            </a:br>
            <a:r>
              <a:rPr lang="en-US" sz="2800"/>
              <a:t>IC No. 2019-013978 (June 13, 2022)</a:t>
            </a:r>
          </a:p>
        </p:txBody>
      </p:sp>
      <p:sp>
        <p:nvSpPr>
          <p:cNvPr id="3" name="Content Placeholder 2"/>
          <p:cNvSpPr>
            <a:spLocks noGrp="1"/>
          </p:cNvSpPr>
          <p:nvPr>
            <p:ph idx="1"/>
          </p:nvPr>
        </p:nvSpPr>
        <p:spPr>
          <a:xfrm>
            <a:off x="457200" y="1752600"/>
            <a:ext cx="8229600" cy="1828799"/>
          </a:xfrm>
        </p:spPr>
        <p:txBody>
          <a:bodyPr>
            <a:normAutofit/>
          </a:bodyPr>
          <a:lstStyle/>
          <a:p>
            <a:pPr marL="0" indent="0" algn="just">
              <a:buNone/>
            </a:pPr>
            <a:r>
              <a:rPr lang="en-US" sz="2200" u="sng"/>
              <a:t>Holding</a:t>
            </a:r>
            <a:r>
              <a:rPr lang="en-US" sz="2200"/>
              <a:t>: At hearing, the Commission sided with claimant and awarded her all benefits, including time loss, without applying an offset for self-employment income as no specified periods or sufficient evidence were provided by defendants.  Specifically, the Commission stated:</a:t>
            </a:r>
          </a:p>
          <a:p>
            <a:endParaRPr lang="en-US"/>
          </a:p>
        </p:txBody>
      </p:sp>
      <p:sp>
        <p:nvSpPr>
          <p:cNvPr id="4" name="TextBox 3">
            <a:extLst>
              <a:ext uri="{FF2B5EF4-FFF2-40B4-BE49-F238E27FC236}">
                <a16:creationId xmlns:a16="http://schemas.microsoft.com/office/drawing/2014/main" id="{374C987C-D00E-2492-FDAE-3AC6E53CEED3}"/>
              </a:ext>
            </a:extLst>
          </p:cNvPr>
          <p:cNvSpPr txBox="1"/>
          <p:nvPr/>
        </p:nvSpPr>
        <p:spPr>
          <a:xfrm>
            <a:off x="1447800" y="3581400"/>
            <a:ext cx="6096000" cy="2431435"/>
          </a:xfrm>
          <a:prstGeom prst="rect">
            <a:avLst/>
          </a:prstGeom>
          <a:noFill/>
        </p:spPr>
        <p:txBody>
          <a:bodyPr wrap="square" rtlCol="0">
            <a:spAutoFit/>
          </a:bodyPr>
          <a:lstStyle/>
          <a:p>
            <a:pPr algn="just"/>
            <a:r>
              <a:rPr lang="en-US" sz="1900">
                <a:solidFill>
                  <a:schemeClr val="bg1">
                    <a:lumMod val="50000"/>
                  </a:schemeClr>
                </a:solidFill>
                <a:latin typeface="Helvetica" panose="020b0604020202020204" pitchFamily="34" charset="0"/>
                <a:cs typeface="Helvetica" panose="020b0604020202020204" pitchFamily="34" charset="0"/>
              </a:rPr>
              <a:t>The defense expert’s determination was reliant “on Claimant remembering and being able to describe exactly how she responded” to the accident and how she caught herself.  Without video capturing the event, it was </a:t>
            </a:r>
            <a:r>
              <a:rPr lang="en-US" sz="1900" b="1">
                <a:solidFill>
                  <a:schemeClr val="bg1">
                    <a:lumMod val="50000"/>
                  </a:schemeClr>
                </a:solidFill>
                <a:latin typeface="Helvetica" panose="020b0604020202020204" pitchFamily="34" charset="0"/>
                <a:cs typeface="Helvetica" panose="020b0604020202020204" pitchFamily="34" charset="0"/>
              </a:rPr>
              <a:t>“unlikely that Claimant or anyone could recall exactly what each limb was doing during this split-second reaction to tripping and lurching forward.”</a:t>
            </a:r>
          </a:p>
        </p:txBody>
      </p:sp>
    </p:spTree>
    <p:extLst>
      <p:ext uri="{BB962C8B-B14F-4D97-AF65-F5344CB8AC3E}">
        <p14:creationId xmlns:p14="http://schemas.microsoft.com/office/powerpoint/2010/main" val="2982917781"/>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2800"/>
              <a:t>Adjuster tips based on </a:t>
            </a:r>
            <a:r>
              <a:rPr lang="en-US" sz="2800" i="1"/>
              <a:t>Thompson</a:t>
            </a:r>
            <a:endParaRPr lang="en-US" sz="2800"/>
          </a:p>
        </p:txBody>
      </p:sp>
      <p:sp>
        <p:nvSpPr>
          <p:cNvPr id="3" name="Content Placeholder 2"/>
          <p:cNvSpPr>
            <a:spLocks noGrp="1"/>
          </p:cNvSpPr>
          <p:nvPr>
            <p:ph idx="1"/>
          </p:nvPr>
        </p:nvSpPr>
        <p:spPr>
          <a:xfrm>
            <a:off x="457200" y="1905001"/>
            <a:ext cx="8534400" cy="3962400"/>
          </a:xfrm>
        </p:spPr>
        <p:txBody>
          <a:bodyPr>
            <a:normAutofit fontScale="70000" lnSpcReduction="20000"/>
          </a:bodyPr>
          <a:lstStyle/>
          <a:p>
            <a:pPr marL="514350" indent="-457200"/>
            <a:r>
              <a:rPr lang="en-US" sz="2800"/>
              <a:t>Rely on medical expert opinion more heavily than a claimant’s subjective report of mechanism of injury.</a:t>
            </a:r>
          </a:p>
          <a:p>
            <a:pPr marL="514350" indent="-457200"/>
            <a:endParaRPr lang="en-US" sz="2800"/>
          </a:p>
          <a:p>
            <a:pPr marL="514350" indent="-457200"/>
            <a:r>
              <a:rPr lang="en-US" sz="2800"/>
              <a:t>Advise retained experts to provide detailed explanation regarding mechanism of injury and not rely overly specific or narrow view of accident.</a:t>
            </a:r>
          </a:p>
          <a:p>
            <a:pPr marL="800100" indent="-742950"/>
            <a:endParaRPr lang="en-US" sz="2800"/>
          </a:p>
          <a:p>
            <a:pPr marL="514350" indent="-457200"/>
            <a:r>
              <a:rPr lang="en-US" sz="2800"/>
              <a:t>Request the injured worker’s self-employment income to reduce an injured worker’s entitlement to time loss.</a:t>
            </a:r>
          </a:p>
          <a:p>
            <a:pPr marL="57150" indent="0">
              <a:buNone/>
            </a:pPr>
            <a:endParaRPr lang="en-US" sz="2600"/>
          </a:p>
          <a:p>
            <a:pPr marL="914400" lvl="1" indent="-457200"/>
            <a:r>
              <a:rPr lang="en-US" sz="2600"/>
              <a:t>However, make sure to obtain evidence (by way of bank statements or otherwise) for the amounts of self-employment income for the specified period(s) of recovery at issue (i.e., bank statements, other physical evidence).</a:t>
            </a:r>
          </a:p>
          <a:p>
            <a:pPr marL="57150" indent="0">
              <a:buNone/>
            </a:pPr>
            <a:endParaRPr lang="en-US" sz="1800" i="1"/>
          </a:p>
          <a:p>
            <a:pPr marL="57150" indent="0">
              <a:buNone/>
            </a:pPr>
            <a:endParaRPr lang="en-US" sz="1800" i="1"/>
          </a:p>
          <a:p>
            <a:pPr lvl="1"/>
            <a:endParaRPr lang="en-US"/>
          </a:p>
          <a:p>
            <a:pPr lvl="1"/>
            <a:endParaRPr lang="en-US"/>
          </a:p>
          <a:p>
            <a:pPr lvl="1"/>
            <a:endParaRPr lang="en-US"/>
          </a:p>
          <a:p>
            <a:pPr marL="0" indent="0">
              <a:buNone/>
            </a:pPr>
            <a:endParaRPr lang="en-US"/>
          </a:p>
        </p:txBody>
      </p:sp>
    </p:spTree>
    <p:extLst>
      <p:ext uri="{BB962C8B-B14F-4D97-AF65-F5344CB8AC3E}">
        <p14:creationId xmlns:p14="http://schemas.microsoft.com/office/powerpoint/2010/main" val="408698368"/>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2800" i="1"/>
              <a:t>Sharp </a:t>
            </a:r>
            <a:r>
              <a:rPr lang="en-US" sz="2800" i="1" cap="none"/>
              <a:t>v</a:t>
            </a:r>
            <a:r>
              <a:rPr lang="en-US" sz="2800" i="1"/>
              <a:t>. Thomas Brothers Plumbing</a:t>
            </a:r>
            <a:r>
              <a:rPr lang="en-US" sz="2800" cap="none"/>
              <a:t>,</a:t>
            </a:r>
            <a:br>
              <a:rPr lang="en-US" sz="2800" cap="none"/>
            </a:br>
            <a:r>
              <a:rPr lang="en-US" sz="2800" cap="none"/>
              <a:t>170 Idaho 343 (2022)</a:t>
            </a:r>
          </a:p>
        </p:txBody>
      </p:sp>
      <p:sp>
        <p:nvSpPr>
          <p:cNvPr id="3" name="Content Placeholder 2"/>
          <p:cNvSpPr>
            <a:spLocks noGrp="1"/>
          </p:cNvSpPr>
          <p:nvPr>
            <p:ph idx="1"/>
          </p:nvPr>
        </p:nvSpPr>
        <p:spPr>
          <a:xfrm>
            <a:off x="457200" y="1905001"/>
            <a:ext cx="8305800" cy="3962399"/>
          </a:xfrm>
        </p:spPr>
        <p:txBody>
          <a:bodyPr>
            <a:normAutofit fontScale="40000" lnSpcReduction="20000"/>
          </a:bodyPr>
          <a:lstStyle/>
          <a:p>
            <a:pPr marL="0" indent="0" algn="just">
              <a:buNone/>
            </a:pPr>
            <a:r>
              <a:rPr lang="en-US" sz="6000" u="sng"/>
              <a:t>Facts</a:t>
            </a:r>
            <a:r>
              <a:rPr lang="en-US" sz="6000"/>
              <a:t>: Compensable injury to claimant’s spine. After surgery, the claimant gained 120 pounds, resulting in added permanent restrictions at the time of hearing.  Defense medical expert opined weight gain was a result of the injured worker’s own conduct, not the accident; claimant’s expert disagreed, opining the weight gain was a result of the worker’s accident and surgery which led to inactivity.  </a:t>
            </a:r>
          </a:p>
          <a:p>
            <a:pPr marL="0" indent="0" algn="just">
              <a:buNone/>
            </a:pPr>
            <a:endParaRPr lang="en-US" sz="6000"/>
          </a:p>
          <a:p>
            <a:pPr marL="0" indent="0" algn="just">
              <a:buNone/>
            </a:pPr>
            <a:r>
              <a:rPr lang="en-US" sz="6000" u="sng"/>
              <a:t>Holding</a:t>
            </a:r>
            <a:r>
              <a:rPr lang="en-US" sz="6000"/>
              <a:t>: The Commission sided with the defense expert, but the Supreme Court disagreed, essentially finding the weight gain a compensable consequence of the accident.</a:t>
            </a:r>
          </a:p>
          <a:p>
            <a:pPr marL="0" indent="0">
              <a:buNone/>
            </a:pPr>
            <a:endParaRPr lang="en-US" sz="7000"/>
          </a:p>
          <a:p>
            <a:pPr marL="0" indent="0">
              <a:buNone/>
            </a:pPr>
            <a:endParaRPr lang="en-US"/>
          </a:p>
        </p:txBody>
      </p:sp>
    </p:spTree>
    <p:extLst>
      <p:ext uri="{BB962C8B-B14F-4D97-AF65-F5344CB8AC3E}">
        <p14:creationId xmlns:p14="http://schemas.microsoft.com/office/powerpoint/2010/main" val="1546652502"/>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2800"/>
              <a:t>Adjuster tips based on </a:t>
            </a:r>
            <a:r>
              <a:rPr lang="en-US" sz="2800" i="1"/>
              <a:t>sharp</a:t>
            </a:r>
          </a:p>
        </p:txBody>
      </p:sp>
      <p:sp>
        <p:nvSpPr>
          <p:cNvPr id="3" name="Content Placeholder 2"/>
          <p:cNvSpPr>
            <a:spLocks noGrp="1"/>
          </p:cNvSpPr>
          <p:nvPr>
            <p:ph idx="1"/>
          </p:nvPr>
        </p:nvSpPr>
        <p:spPr>
          <a:xfrm>
            <a:off x="457200" y="1905000"/>
            <a:ext cx="8229600" cy="3962399"/>
          </a:xfrm>
        </p:spPr>
        <p:txBody>
          <a:bodyPr>
            <a:normAutofit fontScale="32500" lnSpcReduction="20000"/>
          </a:bodyPr>
          <a:lstStyle/>
          <a:p>
            <a:pPr algn="just"/>
            <a:r>
              <a:rPr lang="en-US" sz="6800"/>
              <a:t>A medical expert opinion regarding causal connection, on a more probable than not basis, is the primary requirement for proving compensability of a remote injury.</a:t>
            </a:r>
          </a:p>
          <a:p>
            <a:pPr algn="just"/>
            <a:endParaRPr lang="en-US" sz="6800"/>
          </a:p>
          <a:p>
            <a:pPr algn="just"/>
            <a:r>
              <a:rPr lang="en-US" sz="6800"/>
              <a:t>The consequences from a compensable injury are compensable unless the employer/surety can show the injured worker’s conduct was “undertaken with rash or deliberate disregard of a material risk that the harm will occur.” -- This is a very high burden of proof. </a:t>
            </a:r>
          </a:p>
          <a:p>
            <a:pPr algn="just"/>
            <a:endParaRPr lang="en-US" sz="6800"/>
          </a:p>
          <a:p>
            <a:pPr algn="just"/>
            <a:r>
              <a:rPr lang="en-US" sz="6800"/>
              <a:t>When assigning permanent restrictions, an injured worker’s subjective pain must be considered. The expert’s opinion should address this and be able to defend their position. </a:t>
            </a:r>
          </a:p>
          <a:p>
            <a:pPr lvl="1"/>
            <a:endParaRPr lang="en-US"/>
          </a:p>
          <a:p>
            <a:endParaRPr lang="en-US"/>
          </a:p>
          <a:p>
            <a:endParaRPr lang="en-US"/>
          </a:p>
        </p:txBody>
      </p:sp>
    </p:spTree>
    <p:extLst>
      <p:ext uri="{BB962C8B-B14F-4D97-AF65-F5344CB8AC3E}">
        <p14:creationId xmlns:p14="http://schemas.microsoft.com/office/powerpoint/2010/main" val="790959511"/>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2800"/>
              <a:t>Possible Application of </a:t>
            </a:r>
            <a:r>
              <a:rPr lang="en-US" sz="2800" i="1"/>
              <a:t>sharp</a:t>
            </a:r>
            <a:r>
              <a:rPr lang="en-US" sz="2800"/>
              <a:t>?</a:t>
            </a:r>
          </a:p>
        </p:txBody>
      </p:sp>
      <p:pic>
        <p:nvPicPr>
          <p:cNvPr id="5" name="Picture 4">
            <a:extLst>
              <a:ext uri="{FF2B5EF4-FFF2-40B4-BE49-F238E27FC236}">
                <a16:creationId xmlns:a16="http://schemas.microsoft.com/office/drawing/2014/main" id="{1AE65FD1-3067-7BBE-8B25-F9C850102FD6}"/>
              </a:ext>
            </a:extLst>
          </p:cNvPr>
          <p:cNvPicPr>
            <a:picLocks noChangeAspect="1"/>
          </p:cNvPicPr>
          <p:nvPr/>
        </p:nvPicPr>
        <p:blipFill>
          <a:blip r:embed="rId3"/>
          <a:srcRect t="32059" b="4216"/>
          <a:stretch>
            <a:fillRect/>
          </a:stretch>
        </p:blipFill>
        <p:spPr>
          <a:xfrm>
            <a:off x="2133600" y="2209800"/>
            <a:ext cx="4660586" cy="3502151"/>
          </a:xfrm>
          <a:prstGeom prst="rect">
            <a:avLst/>
          </a:prstGeom>
        </p:spPr>
      </p:pic>
    </p:spTree>
    <p:extLst>
      <p:ext uri="{BB962C8B-B14F-4D97-AF65-F5344CB8AC3E}">
        <p14:creationId xmlns:p14="http://schemas.microsoft.com/office/powerpoint/2010/main" val="2177386363"/>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2800" i="1"/>
              <a:t>Herrera </a:t>
            </a:r>
            <a:r>
              <a:rPr lang="en-US" sz="2800" i="1" cap="none"/>
              <a:t>v</a:t>
            </a:r>
            <a:r>
              <a:rPr lang="en-US" sz="2800" i="1"/>
              <a:t>. State of Idaho, ISIF</a:t>
            </a:r>
            <a:r>
              <a:rPr lang="en-US" sz="2800"/>
              <a:t>,</a:t>
            </a:r>
            <a:br>
              <a:rPr lang="en-US" sz="2800"/>
            </a:br>
            <a:r>
              <a:rPr lang="en-US" sz="2800"/>
              <a:t>IC 2016-004230 (August 12, 2022)</a:t>
            </a:r>
          </a:p>
        </p:txBody>
      </p:sp>
      <p:sp>
        <p:nvSpPr>
          <p:cNvPr id="3" name="Content Placeholder 2"/>
          <p:cNvSpPr>
            <a:spLocks noGrp="1"/>
          </p:cNvSpPr>
          <p:nvPr>
            <p:ph idx="1"/>
          </p:nvPr>
        </p:nvSpPr>
        <p:spPr>
          <a:xfrm>
            <a:off x="457200" y="1905001"/>
            <a:ext cx="8229600" cy="3581399"/>
          </a:xfrm>
        </p:spPr>
        <p:txBody>
          <a:bodyPr>
            <a:normAutofit fontScale="77500" lnSpcReduction="20000"/>
          </a:bodyPr>
          <a:lstStyle/>
          <a:p>
            <a:pPr marL="0" indent="0" algn="just">
              <a:buNone/>
            </a:pPr>
            <a:r>
              <a:rPr lang="en-US" sz="2800"/>
              <a:t>Applying </a:t>
            </a:r>
            <a:r>
              <a:rPr lang="en-US" sz="2800" i="1"/>
              <a:t>Sharp</a:t>
            </a:r>
            <a:r>
              <a:rPr lang="en-US" sz="2800"/>
              <a:t>…</a:t>
            </a:r>
          </a:p>
          <a:p>
            <a:pPr marL="0" indent="0" algn="just">
              <a:buNone/>
            </a:pPr>
            <a:endParaRPr lang="en-US" sz="2800"/>
          </a:p>
          <a:p>
            <a:pPr marL="0" indent="0" algn="just">
              <a:buNone/>
            </a:pPr>
            <a:r>
              <a:rPr lang="en-US" sz="2800" u="sng"/>
              <a:t>Facts</a:t>
            </a:r>
            <a:r>
              <a:rPr lang="en-US" sz="2800"/>
              <a:t>: Compensable claim where injured worker had an ankle injury and preexisting diabetes, claiming an ankle surgery was causally related to the accident.</a:t>
            </a:r>
          </a:p>
          <a:p>
            <a:pPr algn="just"/>
            <a:endParaRPr lang="en-US" sz="2800"/>
          </a:p>
          <a:p>
            <a:pPr marL="0" indent="0" algn="just">
              <a:buNone/>
            </a:pPr>
            <a:r>
              <a:rPr lang="en-US" sz="2800" u="sng"/>
              <a:t>Holding</a:t>
            </a:r>
            <a:r>
              <a:rPr lang="en-US" sz="2800"/>
              <a:t>: The Commission cited </a:t>
            </a:r>
            <a:r>
              <a:rPr lang="en-US" sz="2800" i="1"/>
              <a:t>Sharp</a:t>
            </a:r>
            <a:r>
              <a:rPr lang="en-US" sz="2800"/>
              <a:t> and held that the medical opinion did not definitively establish the requisite causal connection between the accident and the treatment being sought. Therefore, the claimant failed to satisfy his burden of proof regarding causation for the remote injury.</a:t>
            </a:r>
          </a:p>
          <a:p>
            <a:pPr lvl="1"/>
            <a:endParaRPr lang="en-US"/>
          </a:p>
          <a:p>
            <a:endParaRPr lang="en-US"/>
          </a:p>
          <a:p>
            <a:endParaRPr lang="en-US"/>
          </a:p>
        </p:txBody>
      </p:sp>
    </p:spTree>
    <p:extLst>
      <p:ext uri="{BB962C8B-B14F-4D97-AF65-F5344CB8AC3E}">
        <p14:creationId xmlns:p14="http://schemas.microsoft.com/office/powerpoint/2010/main" val="1147394234"/>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Hawley Troxell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Hawley Troxell PowerPoint Template</Template>
  <Company/>
  <PresentationFormat>On-screen Show (4:3)</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1601-01-01T00:00:00.000</cp:lastPrinted>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